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88825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A327-560D-4A79-A027-36BC4DBE64FA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C5A0-A044-4E43-9A9D-38B49B99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DA327-560D-4A79-A027-36BC4DBE64FA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AC5A0-A044-4E43-9A9D-38B49B99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4000" smtClean="0">
                <a:solidFill>
                  <a:srgbClr val="4F271C">
                    <a:satMod val="130000"/>
                  </a:srgbClr>
                </a:solidFill>
              </a:rPr>
              <a:t>Geriatric Emergency Preparedness and Response (GEPR) </a:t>
            </a:r>
            <a:br>
              <a:rPr lang="en-US" sz="400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en-US" sz="4400" smtClean="0">
                <a:solidFill>
                  <a:srgbClr val="4F271C">
                    <a:satMod val="130000"/>
                  </a:srgbClr>
                </a:solidFill>
              </a:rPr>
              <a:t>Webinar Series </a:t>
            </a:r>
            <a:r>
              <a:rPr lang="en-US" sz="4000" smtClean="0">
                <a:solidFill>
                  <a:srgbClr val="4F271C">
                    <a:satMod val="130000"/>
                  </a:srgbClr>
                </a:solidFill>
              </a:rPr>
              <a:t>2015</a:t>
            </a:r>
            <a:br>
              <a:rPr lang="en-US" sz="400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en-US" sz="4000" smtClean="0">
                <a:solidFill>
                  <a:srgbClr val="4F271C">
                    <a:satMod val="130000"/>
                  </a:srgbClr>
                </a:solidFill>
              </a:rPr>
              <a:t>Strengthening Preparedness and Resilience capabilities  </a:t>
            </a:r>
            <a:br>
              <a:rPr lang="en-US" sz="400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en-US" sz="4000" smtClean="0">
                <a:solidFill>
                  <a:srgbClr val="4F271C">
                    <a:satMod val="130000"/>
                  </a:srgbClr>
                </a:solidFill>
              </a:rPr>
              <a:t>in Vulnerable Older Populations  </a:t>
            </a:r>
            <a:br>
              <a:rPr lang="en-US" sz="400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en-US" sz="4000" smtClean="0">
                <a:solidFill>
                  <a:srgbClr val="4F271C">
                    <a:satMod val="130000"/>
                  </a:srgbClr>
                </a:solidFill>
              </a:rPr>
              <a:t>Session One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3100" smtClean="0"/>
              <a:t>                                                                                         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0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Definition-----KY Functional and Access Needs Population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63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Definitions----- California Office for Access and Functional Needs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6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Definition----National Council on Disabilities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2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Implications of New Definitions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25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Implications of New Definitions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24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are the Most At-Risk Older Persons?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5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Medicaid Waiver Program –</a:t>
            </a:r>
            <a:br>
              <a:rPr lang="en-US" smtClean="0"/>
            </a:br>
            <a:r>
              <a:rPr lang="en-US" smtClean="0"/>
              <a:t>Home and Community-Based Services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6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Medicaid 1915(c) </a:t>
            </a:r>
            <a:br>
              <a:rPr lang="en-US" smtClean="0"/>
            </a:br>
            <a:r>
              <a:rPr lang="en-US" smtClean="0"/>
              <a:t>Home &amp; </a:t>
            </a:r>
            <a:r>
              <a:rPr lang="en-US" sz="3999" smtClean="0"/>
              <a:t>Community-Based</a:t>
            </a:r>
            <a:r>
              <a:rPr lang="en-US" smtClean="0"/>
              <a:t> Waivers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48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HCBS Growth 2001-2011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8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HCBS Expenditures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5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/>
              </a:rPr>
              <a:t>Emergency Planning Challenges for Vulnerable Older Persons                                                              with Functional and Access Needs (FAN)</a:t>
            </a:r>
            <a:r>
              <a:rPr lang="en-US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n-US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45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HCBS Recipients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67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HUD-Funded 202 and 811 Program Housing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65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Critical Issues----Personal Preparedness 				&amp; Response 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56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Critical Issues----Shelter-in-Place?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Critical Issues---Agency Preparedness &amp; 			      Response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00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Critical Issues---Establish Mutual Aid Agreements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60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199" smtClean="0"/>
              <a:t>What Agencies Need to Know---State and Local Planning</a:t>
            </a:r>
            <a:endParaRPr lang="en-US" sz="3199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36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199" smtClean="0"/>
              <a:t>What Agencies Need to Know---State </a:t>
            </a:r>
            <a:br>
              <a:rPr lang="en-US" sz="3199" smtClean="0"/>
            </a:br>
            <a:r>
              <a:rPr lang="en-US" sz="3199" smtClean="0"/>
              <a:t>Government Response:  Key Players</a:t>
            </a:r>
            <a:endParaRPr lang="en-US" sz="3199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78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199" smtClean="0"/>
              <a:t>KY Emergency Management</a:t>
            </a:r>
            <a:endParaRPr lang="en-US" sz="3199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33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199" smtClean="0"/>
              <a:t>Local Level:  Emergency Manager</a:t>
            </a:r>
            <a:br>
              <a:rPr lang="en-US" sz="3199" smtClean="0"/>
            </a:br>
            <a:endParaRPr lang="en-US" sz="3199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0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Betty Shiels, MSSW, LCSW, PhD-C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59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199" smtClean="0"/>
              <a:t>Reasonable Expectations----Local Government:  Preparedness is Key Incident Response Process</a:t>
            </a:r>
            <a:endParaRPr lang="en-US" sz="3199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83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99" smtClean="0"/>
              <a:t>Reasonable Expectations---- </a:t>
            </a:r>
            <a:br>
              <a:rPr lang="en-US" sz="3199" smtClean="0"/>
            </a:br>
            <a:r>
              <a:rPr lang="en-US" smtClean="0"/>
              <a:t>Local Government: Local Roles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0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Framework of Community Resilience </a:t>
            </a:r>
            <a:r>
              <a:rPr lang="en-US" sz="1300" smtClean="0"/>
              <a:t>(RAND Corp.) </a:t>
            </a:r>
            <a:r>
              <a:rPr lang="en-US" smtClean="0"/>
              <a:t/>
            </a:r>
            <a:br>
              <a:rPr lang="en-US" smtClean="0"/>
            </a:br>
            <a:endParaRPr lang="en-US" sz="13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87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for Community Resilience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25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 Health Challenges of </a:t>
            </a:r>
            <a:br>
              <a:rPr lang="en-US" smtClean="0"/>
            </a:br>
            <a:r>
              <a:rPr lang="en-US" smtClean="0"/>
              <a:t>Community Resilience for Older Persons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05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FAN Resources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98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FAN Resources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4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99" smtClean="0">
                <a:latin typeface="Georgia" charset="0"/>
              </a:rPr>
              <a:t/>
            </a:r>
            <a:br>
              <a:rPr lang="en-US" sz="3199" smtClean="0">
                <a:latin typeface="Georgia" charset="0"/>
              </a:rPr>
            </a:br>
            <a:r>
              <a:rPr lang="en-US" sz="3199" smtClean="0">
                <a:latin typeface="Georgia" charset="0"/>
              </a:rPr>
              <a:t>More Information</a:t>
            </a:r>
            <a:br>
              <a:rPr lang="en-US" sz="3199" smtClean="0">
                <a:latin typeface="Georgia" charset="0"/>
              </a:rPr>
            </a:br>
            <a:endParaRPr lang="en-US" sz="3199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3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0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KY Functional and Access Needs Definition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8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</a:rPr>
              <a:t>Concerns of Older Persons  </a:t>
            </a:r>
            <a:r>
              <a:rPr lang="en-US" sz="1999" smtClean="0">
                <a:solidFill>
                  <a:schemeClr val="tx1"/>
                </a:solidFill>
              </a:rPr>
              <a:t>(OVAR Focus Groups)</a:t>
            </a:r>
            <a:endParaRPr lang="en-US" sz="1999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6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1">
                    <a:lumMod val="75000"/>
                  </a:schemeClr>
                </a:solidFill>
              </a:rPr>
              <a:t>Concerns of Agencies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0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199" smtClean="0">
                <a:solidFill>
                  <a:schemeClr val="accent1">
                    <a:lumMod val="75000"/>
                  </a:schemeClr>
                </a:solidFill>
              </a:rPr>
              <a:t>Older  Persons:  </a:t>
            </a:r>
            <a:br>
              <a:rPr lang="en-US" sz="3199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99" smtClean="0">
                <a:solidFill>
                  <a:schemeClr val="accent1">
                    <a:lumMod val="75000"/>
                  </a:schemeClr>
                </a:solidFill>
              </a:rPr>
              <a:t>High Risk in an Emergency</a:t>
            </a:r>
            <a:endParaRPr lang="en-US" sz="3199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8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199" smtClean="0">
                <a:solidFill>
                  <a:schemeClr val="accent1">
                    <a:lumMod val="75000"/>
                  </a:schemeClr>
                </a:solidFill>
              </a:rPr>
              <a:t>Older  Persons:  </a:t>
            </a:r>
            <a:br>
              <a:rPr lang="en-US" sz="3199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99" smtClean="0">
                <a:solidFill>
                  <a:schemeClr val="accent1">
                    <a:lumMod val="75000"/>
                  </a:schemeClr>
                </a:solidFill>
              </a:rPr>
              <a:t>High Risk in an Emergency</a:t>
            </a:r>
            <a:endParaRPr lang="en-US" sz="3199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3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Custom</PresentationFormat>
  <Paragraphs>37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Geriatric Emergency Preparedness and Response (GEPR)  Webinar Series 2015 Strengthening Preparedness and Resilience capabilities   in Vulnerable Older Populations   Session One                                                                                           </vt:lpstr>
      <vt:lpstr>Emergency Planning Challenges for Vulnerable Older Persons                                                              with Functional and Access Needs (FAN) </vt:lpstr>
      <vt:lpstr>Betty Shiels, MSSW, LCSW, PhD-C</vt:lpstr>
      <vt:lpstr>Learning Objectives</vt:lpstr>
      <vt:lpstr>KY Functional and Access Needs Definition</vt:lpstr>
      <vt:lpstr>Concerns of Older Persons  (OVAR Focus Groups)</vt:lpstr>
      <vt:lpstr>Concerns of Agencies</vt:lpstr>
      <vt:lpstr>Older  Persons:   High Risk in an Emergency</vt:lpstr>
      <vt:lpstr>Older  Persons:   High Risk in an Emergency</vt:lpstr>
      <vt:lpstr>Definition-----KY Functional and Access Needs Population</vt:lpstr>
      <vt:lpstr>Definitions----- California Office for Access and Functional Needs</vt:lpstr>
      <vt:lpstr>Definition----National Council on Disabilities</vt:lpstr>
      <vt:lpstr>Implications of New Definitions</vt:lpstr>
      <vt:lpstr>Implications of New Definitions</vt:lpstr>
      <vt:lpstr>Who are the Most At-Risk Older Persons?</vt:lpstr>
      <vt:lpstr>Medicaid Waiver Program – Home and Community-Based Services</vt:lpstr>
      <vt:lpstr>Medicaid 1915(c)  Home &amp; Community-Based Waivers </vt:lpstr>
      <vt:lpstr>HCBS Growth 2001-2011</vt:lpstr>
      <vt:lpstr>HCBS Expenditures</vt:lpstr>
      <vt:lpstr>HCBS Recipients</vt:lpstr>
      <vt:lpstr>HUD-Funded 202 and 811 Program Housing</vt:lpstr>
      <vt:lpstr>Critical Issues----Personal Preparedness     &amp; Response </vt:lpstr>
      <vt:lpstr>Critical Issues----Shelter-in-Place?</vt:lpstr>
      <vt:lpstr>Critical Issues---Agency Preparedness &amp;          Response</vt:lpstr>
      <vt:lpstr>Critical Issues---Establish Mutual Aid Agreements</vt:lpstr>
      <vt:lpstr>What Agencies Need to Know---State and Local Planning</vt:lpstr>
      <vt:lpstr>What Agencies Need to Know---State  Government Response:  Key Players</vt:lpstr>
      <vt:lpstr>KY Emergency Management</vt:lpstr>
      <vt:lpstr>Local Level:  Emergency Manager </vt:lpstr>
      <vt:lpstr>Reasonable Expectations----Local Government:  Preparedness is Key Incident Response Process</vt:lpstr>
      <vt:lpstr>Reasonable Expectations----  Local Government: Local Roles</vt:lpstr>
      <vt:lpstr>Framework of Community Resilience (RAND Corp.)  </vt:lpstr>
      <vt:lpstr>Strategies for Community Resilience</vt:lpstr>
      <vt:lpstr>Public Health Challenges of  Community Resilience for Older Persons</vt:lpstr>
      <vt:lpstr>FAN Resources</vt:lpstr>
      <vt:lpstr>FAN Resources</vt:lpstr>
      <vt:lpstr> More Information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Geriatric Emergency Preparedness and Response (GEPR)  Webinar Series 2015 Strengthening Preparedness and Resilience capabilities   in Vulnerable Older Populations   Session One                                                                                           </dc:title>
  <dc:creator>Jack</dc:creator>
  <cp:lastModifiedBy>Jack</cp:lastModifiedBy>
  <cp:revision>1</cp:revision>
  <dcterms:created xsi:type="dcterms:W3CDTF">2015-04-16T17:52:20Z</dcterms:created>
  <dcterms:modified xsi:type="dcterms:W3CDTF">2015-04-16T17:52:21Z</dcterms:modified>
</cp:coreProperties>
</file>