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7F64-9564-43AA-B04C-58C35CE146FC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24840-7C66-4B36-8936-C3EC86BF6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91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17F64-9564-43AA-B04C-58C35CE146FC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24840-7C66-4B36-8936-C3EC86BF6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48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4000" smtClean="0">
                <a:solidFill>
                  <a:srgbClr val="4F271C">
                    <a:satMod val="130000"/>
                  </a:srgbClr>
                </a:solidFill>
              </a:rPr>
              <a:t>Geriatric Emergency Preparedness and Response (GEPR) </a:t>
            </a:r>
            <a:br>
              <a:rPr lang="en-US" sz="4000" smtClean="0">
                <a:solidFill>
                  <a:srgbClr val="4F271C">
                    <a:satMod val="130000"/>
                  </a:srgbClr>
                </a:solidFill>
              </a:rPr>
            </a:br>
            <a:r>
              <a:rPr lang="en-US" sz="4400" smtClean="0">
                <a:solidFill>
                  <a:srgbClr val="4F271C">
                    <a:satMod val="130000"/>
                  </a:srgbClr>
                </a:solidFill>
              </a:rPr>
              <a:t>Webinar Series </a:t>
            </a:r>
            <a:r>
              <a:rPr lang="en-US" sz="4000" smtClean="0">
                <a:solidFill>
                  <a:srgbClr val="4F271C">
                    <a:satMod val="130000"/>
                  </a:srgbClr>
                </a:solidFill>
              </a:rPr>
              <a:t>2015</a:t>
            </a:r>
            <a:br>
              <a:rPr lang="en-US" sz="4000" smtClean="0">
                <a:solidFill>
                  <a:srgbClr val="4F271C">
                    <a:satMod val="130000"/>
                  </a:srgbClr>
                </a:solidFill>
              </a:rPr>
            </a:br>
            <a:r>
              <a:rPr lang="en-US" sz="4000" smtClean="0">
                <a:solidFill>
                  <a:srgbClr val="4F271C">
                    <a:satMod val="130000"/>
                  </a:srgbClr>
                </a:solidFill>
              </a:rPr>
              <a:t>Strengthening Preparedness and Resilience capabilities  </a:t>
            </a:r>
            <a:br>
              <a:rPr lang="en-US" sz="4000" smtClean="0">
                <a:solidFill>
                  <a:srgbClr val="4F271C">
                    <a:satMod val="130000"/>
                  </a:srgbClr>
                </a:solidFill>
              </a:rPr>
            </a:br>
            <a:r>
              <a:rPr lang="en-US" sz="4000" smtClean="0">
                <a:solidFill>
                  <a:srgbClr val="4F271C">
                    <a:satMod val="130000"/>
                  </a:srgbClr>
                </a:solidFill>
              </a:rPr>
              <a:t>in Vulnerable Older Populations  </a:t>
            </a:r>
            <a:br>
              <a:rPr lang="en-US" sz="4000" smtClean="0">
                <a:solidFill>
                  <a:srgbClr val="4F271C">
                    <a:satMod val="130000"/>
                  </a:srgbClr>
                </a:solidFill>
              </a:rPr>
            </a:br>
            <a:r>
              <a:rPr lang="en-US" sz="4000" smtClean="0">
                <a:solidFill>
                  <a:srgbClr val="4F271C">
                    <a:satMod val="130000"/>
                  </a:srgbClr>
                </a:solidFill>
              </a:rPr>
              <a:t>Session Two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3100" smtClean="0"/>
              <a:t>                                                                                          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58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Would You Do?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Would You Do?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48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Could it happen to you?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2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69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Shooter Definition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FBI Report (Published September 16, 2013)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20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Overview of Findings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81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Incidents Annually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17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Location Categories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1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en-US" b="1" smtClean="0">
                <a:solidFill>
                  <a:srgbClr val="8D0148"/>
                </a:solidFill>
              </a:rPr>
              <a:t>Active Shooter Venues NYPD</a:t>
            </a:r>
            <a:endParaRPr lang="en-US" b="1" dirty="0">
              <a:solidFill>
                <a:srgbClr val="8D0148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1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3100" smtClean="0"/>
              <a:t> </a:t>
            </a:r>
            <a:r>
              <a:rPr lang="en-US" sz="36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“Active Shooter” response and Behavioral Impact In Long Term Care and Assisted Living Communities – Part 2</a:t>
            </a:r>
            <a:r>
              <a:rPr lang="en-US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smtClean="0">
                <a:effectLst/>
              </a:rPr>
              <a:t>April 22, 2015</a:t>
            </a:r>
            <a:endParaRPr lang="en-US" sz="2700" dirty="0"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24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Shooter Venues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017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2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Security &amp; Workplace Violence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26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Workplace Violence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40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Most Likely Healthcare Venues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74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Hospital-Based Shootings in the U.S.-2000-2011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19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Hospital Based Shootings	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534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Recent Long Term Care/Assisted Living Active Shooter Events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9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Carthage Nursing Home Shooting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84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Duration of Active Shooter Event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14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b="1" smtClean="0"/>
              <a:t>Judith A. Metcalf, APRN, BC, MS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94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Preparing for an Active Shooter Situation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95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Phases of Emergency Management Cycle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1102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Mitigation &amp; Prevention Phase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1622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Preparedness Phase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0349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Purpose of Response Plan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67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Principles Used in Plan Development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8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Acronym Soup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59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Development of An Emergency Operations Plan (EOP)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59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Conduct Training and Exercises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87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Clinical Training Affecting Healthcare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00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b="1" smtClean="0"/>
              <a:t>Kathy Knight, RN, BSN, CHEC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51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Untrained Personnel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73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Training Commitment</a:t>
            </a:r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03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Trained Personnel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53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Personal Responsibilities of Employees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36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Window of Life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6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smtClean="0"/>
              <a:t>Maintain Situational Awareness</a:t>
            </a:r>
            <a:endParaRPr lang="en-US" sz="4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54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Preventing an Active Shooter Situation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953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Characteristics of an Active Shooter Event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48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Common Characteristics Of An Active Shooter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59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Triggers Do Exist!  “People Don’t Just Snap”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36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50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8D0148"/>
                </a:solidFill>
              </a:rPr>
              <a:t>Impact of Personal Interactions</a:t>
            </a:r>
            <a:endParaRPr lang="en-US" b="1" dirty="0">
              <a:solidFill>
                <a:srgbClr val="8D0148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13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>
                <a:solidFill>
                  <a:srgbClr val="8D0148"/>
                </a:solidFill>
              </a:rPr>
              <a:t>Individual Violent Process</a:t>
            </a:r>
            <a:endParaRPr lang="en-US" b="1" dirty="0">
              <a:solidFill>
                <a:srgbClr val="8D0148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59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Workplace (Non-Terrorist) Shooters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8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Shooter Behavior Pattern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413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Shooter Exercises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755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“Take Home” Message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44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Active Shooter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103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Response Phase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8115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 Alert and Report Suspicious Situations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90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Response Processes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9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30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mtClean="0"/>
              <a:t>Response In An Outpatient Setting or Business Occupancy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092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Personal Response (Ideas)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3155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Fight or Taking Out the Shooter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183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Law Enforcement Response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807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Arrival of Officers and Rescue Teams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249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Law Enforcement Arrives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96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Clearing the Building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050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mtClean="0"/>
              <a:t>Expectations for Law Enforcement </a:t>
            </a:r>
            <a:endParaRPr lang="en-US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760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Recovery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19051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Other Post-event Interventions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7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919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Impact of Active Shooter Event on Residents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18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Victim Recovery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101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Behavioral Health Resources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728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579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Presenter Contact Information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953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Resource Links (# 1)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8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Resource Links (# 2)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481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23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Learning Objectives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5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Would You Do?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50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Custom</PresentationFormat>
  <Paragraphs>75</Paragraphs>
  <Slides>77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Office Theme</vt:lpstr>
      <vt:lpstr>Geriatric Emergency Preparedness and Response (GEPR)  Webinar Series 2015 Strengthening Preparedness and Resilience capabilities   in Vulnerable Older Populations   Session Two                                                                                           </vt:lpstr>
      <vt:lpstr> “Active Shooter” response and Behavioral Impact In Long Term Care and Assisted Living Communities – Part 2 April 22, 2015</vt:lpstr>
      <vt:lpstr> Judith A. Metcalf, APRN, BC, MS </vt:lpstr>
      <vt:lpstr> Kathy Knight, RN, BSN, CHEC </vt:lpstr>
      <vt:lpstr>Background</vt:lpstr>
      <vt:lpstr>Background</vt:lpstr>
      <vt:lpstr>Background</vt:lpstr>
      <vt:lpstr>Learning Objectives </vt:lpstr>
      <vt:lpstr>What Would You Do?</vt:lpstr>
      <vt:lpstr>What Would You Do?</vt:lpstr>
      <vt:lpstr>What Would You Do?</vt:lpstr>
      <vt:lpstr>Could it happen to you?</vt:lpstr>
      <vt:lpstr>Content</vt:lpstr>
      <vt:lpstr>Active Shooter Definition</vt:lpstr>
      <vt:lpstr>FBI Report (Published September 16, 2013)</vt:lpstr>
      <vt:lpstr>Overview of Findings</vt:lpstr>
      <vt:lpstr>Incidents Annually</vt:lpstr>
      <vt:lpstr>Location Categories</vt:lpstr>
      <vt:lpstr>Active Shooter Venues NYPD</vt:lpstr>
      <vt:lpstr>Active Shooter Venues</vt:lpstr>
      <vt:lpstr>PowerPoint Presentation</vt:lpstr>
      <vt:lpstr>Security &amp; Workplace Violence</vt:lpstr>
      <vt:lpstr>Workplace Violence</vt:lpstr>
      <vt:lpstr>Most Likely Healthcare Venues </vt:lpstr>
      <vt:lpstr>Hospital-Based Shootings in the U.S.-2000-2011</vt:lpstr>
      <vt:lpstr>Hospital Based Shootings </vt:lpstr>
      <vt:lpstr>Recent Long Term Care/Assisted Living Active Shooter Events</vt:lpstr>
      <vt:lpstr>Carthage Nursing Home Shooting</vt:lpstr>
      <vt:lpstr>Duration of Active Shooter Event</vt:lpstr>
      <vt:lpstr>Preparing for an Active Shooter Situation</vt:lpstr>
      <vt:lpstr>Phases of Emergency Management Cycle</vt:lpstr>
      <vt:lpstr>Mitigation &amp; Prevention Phase</vt:lpstr>
      <vt:lpstr>Preparedness Phase</vt:lpstr>
      <vt:lpstr>Purpose of Response Plan</vt:lpstr>
      <vt:lpstr>Principles Used in Plan Development</vt:lpstr>
      <vt:lpstr>Acronym Soup</vt:lpstr>
      <vt:lpstr>Development of An Emergency Operations Plan (EOP)</vt:lpstr>
      <vt:lpstr>Conduct Training and Exercises</vt:lpstr>
      <vt:lpstr>Clinical Training Affecting Healthcare Response</vt:lpstr>
      <vt:lpstr>Untrained Personnel</vt:lpstr>
      <vt:lpstr>Training Commitment</vt:lpstr>
      <vt:lpstr>Trained Personnel</vt:lpstr>
      <vt:lpstr>Personal Responsibilities of Employees</vt:lpstr>
      <vt:lpstr>Window of Life</vt:lpstr>
      <vt:lpstr>Maintain Situational Awareness</vt:lpstr>
      <vt:lpstr>Preventing an Active Shooter Situation</vt:lpstr>
      <vt:lpstr>Characteristics of an Active Shooter Event</vt:lpstr>
      <vt:lpstr>Common Characteristics Of An Active Shooter</vt:lpstr>
      <vt:lpstr>Triggers Do Exist!  “People Don’t Just Snap”</vt:lpstr>
      <vt:lpstr>Impact of Personal Interactions</vt:lpstr>
      <vt:lpstr>Individual Violent Process</vt:lpstr>
      <vt:lpstr>Workplace (Non-Terrorist) Shooters</vt:lpstr>
      <vt:lpstr>Active Shooter Behavior Pattern</vt:lpstr>
      <vt:lpstr>Active Shooter Exercises</vt:lpstr>
      <vt:lpstr>“Take Home” Message</vt:lpstr>
      <vt:lpstr>Active Shooter Response</vt:lpstr>
      <vt:lpstr>Response Phase</vt:lpstr>
      <vt:lpstr>Be Alert and Report Suspicious Situations</vt:lpstr>
      <vt:lpstr>Response Processes</vt:lpstr>
      <vt:lpstr>Response In An Outpatient Setting or Business Occupancy</vt:lpstr>
      <vt:lpstr>Personal Response (Ideas)</vt:lpstr>
      <vt:lpstr>Fight or Taking Out the Shooter</vt:lpstr>
      <vt:lpstr>Law Enforcement Response</vt:lpstr>
      <vt:lpstr>Arrival of Officers and Rescue Teams</vt:lpstr>
      <vt:lpstr>When Law Enforcement Arrives</vt:lpstr>
      <vt:lpstr>Clearing the Building</vt:lpstr>
      <vt:lpstr>Expectations for Law Enforcement </vt:lpstr>
      <vt:lpstr>Recovery</vt:lpstr>
      <vt:lpstr>Other Post-event Interventions</vt:lpstr>
      <vt:lpstr>Impact of Active Shooter Event on Residents</vt:lpstr>
      <vt:lpstr>Victim Recovery </vt:lpstr>
      <vt:lpstr>Behavioral Health Resources</vt:lpstr>
      <vt:lpstr>Thank you</vt:lpstr>
      <vt:lpstr>Presenter Contact Information</vt:lpstr>
      <vt:lpstr>Resource Links (# 1)</vt:lpstr>
      <vt:lpstr>Resource Links (# 2)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Geriatric Emergency Preparedness and Response (GEPR)  Webinar Series 2015 Strengthening Preparedness and Resilience capabilities   in Vulnerable Older Populations   Session Two                                                                                           </dc:title>
  <dc:creator>Jack</dc:creator>
  <cp:lastModifiedBy>Jack</cp:lastModifiedBy>
  <cp:revision>1</cp:revision>
  <dcterms:created xsi:type="dcterms:W3CDTF">2015-04-16T18:14:02Z</dcterms:created>
  <dcterms:modified xsi:type="dcterms:W3CDTF">2015-04-16T18:14:03Z</dcterms:modified>
</cp:coreProperties>
</file>