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9" r:id="rId3"/>
    <p:sldId id="284" r:id="rId4"/>
    <p:sldId id="270" r:id="rId5"/>
    <p:sldId id="279" r:id="rId6"/>
    <p:sldId id="262" r:id="rId7"/>
    <p:sldId id="260" r:id="rId8"/>
    <p:sldId id="261" r:id="rId9"/>
    <p:sldId id="266" r:id="rId10"/>
    <p:sldId id="267" r:id="rId11"/>
    <p:sldId id="263" r:id="rId12"/>
    <p:sldId id="285" r:id="rId13"/>
    <p:sldId id="264" r:id="rId14"/>
    <p:sldId id="268" r:id="rId15"/>
    <p:sldId id="271" r:id="rId16"/>
    <p:sldId id="273" r:id="rId17"/>
    <p:sldId id="274" r:id="rId18"/>
    <p:sldId id="269" r:id="rId19"/>
    <p:sldId id="272" r:id="rId20"/>
    <p:sldId id="275" r:id="rId21"/>
    <p:sldId id="276" r:id="rId22"/>
    <p:sldId id="281" r:id="rId23"/>
    <p:sldId id="282" r:id="rId24"/>
    <p:sldId id="283" r:id="rId25"/>
    <p:sldId id="278" r:id="rId26"/>
    <p:sldId id="287" r:id="rId27"/>
    <p:sldId id="286" r:id="rId28"/>
    <p:sldId id="288" r:id="rId29"/>
    <p:sldId id="28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94610" autoAdjust="0"/>
  </p:normalViewPr>
  <p:slideViewPr>
    <p:cSldViewPr snapToGrid="0" snapToObjects="1">
      <p:cViewPr>
        <p:scale>
          <a:sx n="150" d="100"/>
          <a:sy n="150" d="100"/>
        </p:scale>
        <p:origin x="-80" y="688"/>
      </p:cViewPr>
      <p:guideLst>
        <p:guide orient="horz" pos="2160"/>
        <p:guide pos="2880"/>
      </p:guideLst>
    </p:cSldViewPr>
  </p:slideViewPr>
  <p:notesTextViewPr>
    <p:cViewPr>
      <p:scale>
        <a:sx n="100" d="100"/>
        <a:sy n="100" d="100"/>
      </p:scale>
      <p:origin x="0" y="8"/>
    </p:cViewPr>
  </p:notesTextViewPr>
  <p:sorterViewPr>
    <p:cViewPr>
      <p:scale>
        <a:sx n="100" d="100"/>
        <a:sy n="100" d="100"/>
      </p:scale>
      <p:origin x="0" y="104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356E1-1135-4A85-9B3D-851FBE892874}" type="datetimeFigureOut">
              <a:rPr lang="en-US" smtClean="0"/>
              <a:t>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B30FD-B15E-4B74-91C3-3D4EE971223F}" type="slidenum">
              <a:rPr lang="en-US" smtClean="0"/>
              <a:t>‹#›</a:t>
            </a:fld>
            <a:endParaRPr lang="en-US"/>
          </a:p>
        </p:txBody>
      </p:sp>
    </p:spTree>
    <p:extLst>
      <p:ext uri="{BB962C8B-B14F-4D97-AF65-F5344CB8AC3E}">
        <p14:creationId xmlns:p14="http://schemas.microsoft.com/office/powerpoint/2010/main" val="350705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Alaska</a:t>
            </a:r>
            <a:r>
              <a:rPr lang="en-US" baseline="0" dirty="0" smtClean="0"/>
              <a:t> Natives can discern a great deal from knowing where an individual comes from and who are their ancestors within an initial few minutes of meeting someone. I have gained a renewed appreciating for sharing information regarding my ancestry from working with my Alaska Native colleagues and am using this approach here to provide you with where I have come from and what my ancestral background is. In addition genetic testing has allowed me to enhance and expand insights into my ancestral background from a evolutionary approach.</a:t>
            </a:r>
            <a:endParaRPr lang="en-US" dirty="0"/>
          </a:p>
        </p:txBody>
      </p:sp>
      <p:sp>
        <p:nvSpPr>
          <p:cNvPr id="4" name="Slide Number Placeholder 3"/>
          <p:cNvSpPr>
            <a:spLocks noGrp="1"/>
          </p:cNvSpPr>
          <p:nvPr>
            <p:ph type="sldNum" sz="quarter" idx="10"/>
          </p:nvPr>
        </p:nvSpPr>
        <p:spPr/>
        <p:txBody>
          <a:bodyPr/>
          <a:lstStyle/>
          <a:p>
            <a:fld id="{960B30FD-B15E-4B74-91C3-3D4EE971223F}" type="slidenum">
              <a:rPr lang="en-US" smtClean="0"/>
              <a:t>4</a:t>
            </a:fld>
            <a:endParaRPr lang="en-US"/>
          </a:p>
        </p:txBody>
      </p:sp>
    </p:spTree>
    <p:extLst>
      <p:ext uri="{BB962C8B-B14F-4D97-AF65-F5344CB8AC3E}">
        <p14:creationId xmlns:p14="http://schemas.microsoft.com/office/powerpoint/2010/main" val="1662552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00FFFF"/>
                </a:solidFill>
                <a:latin typeface="Times New Roman" pitchFamily="18" charset="0"/>
                <a:ea typeface="Osaka" pitchFamily="-112" charset="-128"/>
              </a:defRPr>
            </a:lvl1pPr>
            <a:lvl2pPr marL="37931725" indent="-37474525">
              <a:defRPr sz="3600">
                <a:solidFill>
                  <a:srgbClr val="00FFFF"/>
                </a:solidFill>
                <a:latin typeface="Times New Roman" pitchFamily="18" charset="0"/>
                <a:ea typeface="Osaka" pitchFamily="-112" charset="-128"/>
              </a:defRPr>
            </a:lvl2pPr>
            <a:lvl3pPr>
              <a:defRPr sz="3600">
                <a:solidFill>
                  <a:srgbClr val="00FFFF"/>
                </a:solidFill>
                <a:latin typeface="Times New Roman" pitchFamily="18" charset="0"/>
                <a:ea typeface="Osaka" pitchFamily="-112" charset="-128"/>
              </a:defRPr>
            </a:lvl3pPr>
            <a:lvl4pPr>
              <a:defRPr sz="3600">
                <a:solidFill>
                  <a:srgbClr val="00FFFF"/>
                </a:solidFill>
                <a:latin typeface="Times New Roman" pitchFamily="18" charset="0"/>
                <a:ea typeface="Osaka" pitchFamily="-112" charset="-128"/>
              </a:defRPr>
            </a:lvl4pPr>
            <a:lvl5pPr>
              <a:defRPr sz="3600">
                <a:solidFill>
                  <a:srgbClr val="00FFFF"/>
                </a:solidFill>
                <a:latin typeface="Times New Roman" pitchFamily="18" charset="0"/>
                <a:ea typeface="Osaka" pitchFamily="-112" charset="-128"/>
              </a:defRPr>
            </a:lvl5pPr>
            <a:lvl6pPr marL="457200" eaLnBrk="0" fontAlgn="base" hangingPunct="0">
              <a:spcBef>
                <a:spcPct val="0"/>
              </a:spcBef>
              <a:spcAft>
                <a:spcPct val="0"/>
              </a:spcAft>
              <a:defRPr sz="3600">
                <a:solidFill>
                  <a:srgbClr val="00FFFF"/>
                </a:solidFill>
                <a:latin typeface="Times New Roman" pitchFamily="18" charset="0"/>
                <a:ea typeface="Osaka" pitchFamily="-112" charset="-128"/>
              </a:defRPr>
            </a:lvl6pPr>
            <a:lvl7pPr marL="914400" eaLnBrk="0" fontAlgn="base" hangingPunct="0">
              <a:spcBef>
                <a:spcPct val="0"/>
              </a:spcBef>
              <a:spcAft>
                <a:spcPct val="0"/>
              </a:spcAft>
              <a:defRPr sz="3600">
                <a:solidFill>
                  <a:srgbClr val="00FFFF"/>
                </a:solidFill>
                <a:latin typeface="Times New Roman" pitchFamily="18" charset="0"/>
                <a:ea typeface="Osaka" pitchFamily="-112" charset="-128"/>
              </a:defRPr>
            </a:lvl7pPr>
            <a:lvl8pPr marL="1371600" eaLnBrk="0" fontAlgn="base" hangingPunct="0">
              <a:spcBef>
                <a:spcPct val="0"/>
              </a:spcBef>
              <a:spcAft>
                <a:spcPct val="0"/>
              </a:spcAft>
              <a:defRPr sz="3600">
                <a:solidFill>
                  <a:srgbClr val="00FFFF"/>
                </a:solidFill>
                <a:latin typeface="Times New Roman" pitchFamily="18" charset="0"/>
                <a:ea typeface="Osaka" pitchFamily="-112" charset="-128"/>
              </a:defRPr>
            </a:lvl8pPr>
            <a:lvl9pPr marL="1828800" eaLnBrk="0" fontAlgn="base" hangingPunct="0">
              <a:spcBef>
                <a:spcPct val="0"/>
              </a:spcBef>
              <a:spcAft>
                <a:spcPct val="0"/>
              </a:spcAft>
              <a:defRPr sz="3600">
                <a:solidFill>
                  <a:srgbClr val="00FFFF"/>
                </a:solidFill>
                <a:latin typeface="Times New Roman" pitchFamily="18" charset="0"/>
                <a:ea typeface="Osaka" pitchFamily="-112" charset="-128"/>
              </a:defRPr>
            </a:lvl9pPr>
          </a:lstStyle>
          <a:p>
            <a:fld id="{68C22127-F622-4762-A15A-814E1BB58C76}" type="slidenum">
              <a:rPr lang="en-US" altLang="en-US" sz="1200">
                <a:solidFill>
                  <a:schemeClr val="tx1"/>
                </a:solidFill>
                <a:latin typeface="Times" pitchFamily="-112" charset="0"/>
              </a:rPr>
              <a:pPr/>
              <a:t>16</a:t>
            </a:fld>
            <a:endParaRPr lang="en-US" altLang="en-US" sz="1200">
              <a:solidFill>
                <a:schemeClr val="tx1"/>
              </a:solidFill>
              <a:latin typeface="Times" pitchFamily="-112"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What you see here are</a:t>
            </a:r>
            <a:r>
              <a:rPr lang="en-US" altLang="en-US" baseline="0" dirty="0" smtClean="0"/>
              <a:t> the historical events by decade that were developed as a result of being a Visiting Scholar at the Stanford Geriatric Education Center (SGEC) a few years back . Except we extended the decades back to 1700 for AK Natives because of the major impact that the Russians had on establishing settlements in the Aleut Coastal areas and as Southeast Alaska such as Sitka.</a:t>
            </a:r>
          </a:p>
          <a:p>
            <a:pPr eaLnBrk="1" hangingPunct="1"/>
            <a:r>
              <a:rPr lang="en-US" altLang="en-US" baseline="0" dirty="0" smtClean="0"/>
              <a:t>Alaska bought by Secretary Seward in 1867 ($7.2 million)</a:t>
            </a:r>
          </a:p>
          <a:p>
            <a:pPr eaLnBrk="1" hangingPunct="1"/>
            <a:endParaRPr lang="en-US" altLang="en-US" baseline="0" dirty="0" smtClean="0"/>
          </a:p>
          <a:p>
            <a:pPr eaLnBrk="1" hangingPunct="1"/>
            <a:r>
              <a:rPr lang="en-US" altLang="en-US" baseline="0" dirty="0" smtClean="0"/>
              <a:t>Historical events highlighted in yellow especially significant. </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00FFFF"/>
                </a:solidFill>
                <a:latin typeface="Times New Roman" pitchFamily="18" charset="0"/>
                <a:ea typeface="Osaka" pitchFamily="-112" charset="-128"/>
              </a:defRPr>
            </a:lvl1pPr>
            <a:lvl2pPr marL="37931725" indent="-37474525">
              <a:defRPr sz="3600">
                <a:solidFill>
                  <a:srgbClr val="00FFFF"/>
                </a:solidFill>
                <a:latin typeface="Times New Roman" pitchFamily="18" charset="0"/>
                <a:ea typeface="Osaka" pitchFamily="-112" charset="-128"/>
              </a:defRPr>
            </a:lvl2pPr>
            <a:lvl3pPr>
              <a:defRPr sz="3600">
                <a:solidFill>
                  <a:srgbClr val="00FFFF"/>
                </a:solidFill>
                <a:latin typeface="Times New Roman" pitchFamily="18" charset="0"/>
                <a:ea typeface="Osaka" pitchFamily="-112" charset="-128"/>
              </a:defRPr>
            </a:lvl3pPr>
            <a:lvl4pPr>
              <a:defRPr sz="3600">
                <a:solidFill>
                  <a:srgbClr val="00FFFF"/>
                </a:solidFill>
                <a:latin typeface="Times New Roman" pitchFamily="18" charset="0"/>
                <a:ea typeface="Osaka" pitchFamily="-112" charset="-128"/>
              </a:defRPr>
            </a:lvl4pPr>
            <a:lvl5pPr>
              <a:defRPr sz="3600">
                <a:solidFill>
                  <a:srgbClr val="00FFFF"/>
                </a:solidFill>
                <a:latin typeface="Times New Roman" pitchFamily="18" charset="0"/>
                <a:ea typeface="Osaka" pitchFamily="-112" charset="-128"/>
              </a:defRPr>
            </a:lvl5pPr>
            <a:lvl6pPr marL="457200" eaLnBrk="0" fontAlgn="base" hangingPunct="0">
              <a:spcBef>
                <a:spcPct val="0"/>
              </a:spcBef>
              <a:spcAft>
                <a:spcPct val="0"/>
              </a:spcAft>
              <a:defRPr sz="3600">
                <a:solidFill>
                  <a:srgbClr val="00FFFF"/>
                </a:solidFill>
                <a:latin typeface="Times New Roman" pitchFamily="18" charset="0"/>
                <a:ea typeface="Osaka" pitchFamily="-112" charset="-128"/>
              </a:defRPr>
            </a:lvl6pPr>
            <a:lvl7pPr marL="914400" eaLnBrk="0" fontAlgn="base" hangingPunct="0">
              <a:spcBef>
                <a:spcPct val="0"/>
              </a:spcBef>
              <a:spcAft>
                <a:spcPct val="0"/>
              </a:spcAft>
              <a:defRPr sz="3600">
                <a:solidFill>
                  <a:srgbClr val="00FFFF"/>
                </a:solidFill>
                <a:latin typeface="Times New Roman" pitchFamily="18" charset="0"/>
                <a:ea typeface="Osaka" pitchFamily="-112" charset="-128"/>
              </a:defRPr>
            </a:lvl7pPr>
            <a:lvl8pPr marL="1371600" eaLnBrk="0" fontAlgn="base" hangingPunct="0">
              <a:spcBef>
                <a:spcPct val="0"/>
              </a:spcBef>
              <a:spcAft>
                <a:spcPct val="0"/>
              </a:spcAft>
              <a:defRPr sz="3600">
                <a:solidFill>
                  <a:srgbClr val="00FFFF"/>
                </a:solidFill>
                <a:latin typeface="Times New Roman" pitchFamily="18" charset="0"/>
                <a:ea typeface="Osaka" pitchFamily="-112" charset="-128"/>
              </a:defRPr>
            </a:lvl8pPr>
            <a:lvl9pPr marL="1828800" eaLnBrk="0" fontAlgn="base" hangingPunct="0">
              <a:spcBef>
                <a:spcPct val="0"/>
              </a:spcBef>
              <a:spcAft>
                <a:spcPct val="0"/>
              </a:spcAft>
              <a:defRPr sz="3600">
                <a:solidFill>
                  <a:srgbClr val="00FFFF"/>
                </a:solidFill>
                <a:latin typeface="Times New Roman" pitchFamily="18" charset="0"/>
                <a:ea typeface="Osaka" pitchFamily="-112" charset="-128"/>
              </a:defRPr>
            </a:lvl9pPr>
          </a:lstStyle>
          <a:p>
            <a:fld id="{B1157E02-C135-4445-973F-29F2CD18C74A}" type="slidenum">
              <a:rPr lang="en-US" altLang="en-US" sz="1200">
                <a:solidFill>
                  <a:schemeClr val="tx1"/>
                </a:solidFill>
                <a:latin typeface="Times" pitchFamily="-112" charset="0"/>
              </a:rPr>
              <a:pPr/>
              <a:t>17</a:t>
            </a:fld>
            <a:endParaRPr lang="en-US" altLang="en-US" sz="1200">
              <a:solidFill>
                <a:schemeClr val="tx1"/>
              </a:solidFill>
              <a:latin typeface="Times" pitchFamily="-112" charset="0"/>
            </a:endParaRPr>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006" eaLnBrk="0" hangingPunct="0">
              <a:defRPr>
                <a:solidFill>
                  <a:schemeClr val="tx1"/>
                </a:solidFill>
                <a:latin typeface="Arial" pitchFamily="34" charset="0"/>
                <a:ea typeface="Osaka"/>
                <a:cs typeface="Osaka"/>
              </a:defRPr>
            </a:lvl1pPr>
            <a:lvl2pPr marL="721702" indent="-277578" defTabSz="916006" eaLnBrk="0" hangingPunct="0">
              <a:defRPr>
                <a:solidFill>
                  <a:schemeClr val="tx1"/>
                </a:solidFill>
                <a:latin typeface="Arial" pitchFamily="34" charset="0"/>
                <a:ea typeface="Osaka"/>
                <a:cs typeface="Osaka"/>
              </a:defRPr>
            </a:lvl2pPr>
            <a:lvl3pPr marL="1110310" indent="-222062" defTabSz="916006" eaLnBrk="0" hangingPunct="0">
              <a:defRPr>
                <a:solidFill>
                  <a:schemeClr val="tx1"/>
                </a:solidFill>
                <a:latin typeface="Arial" pitchFamily="34" charset="0"/>
                <a:ea typeface="Osaka"/>
                <a:cs typeface="Osaka"/>
              </a:defRPr>
            </a:lvl3pPr>
            <a:lvl4pPr marL="1554434" indent="-222062" defTabSz="916006" eaLnBrk="0" hangingPunct="0">
              <a:defRPr>
                <a:solidFill>
                  <a:schemeClr val="tx1"/>
                </a:solidFill>
                <a:latin typeface="Arial" pitchFamily="34" charset="0"/>
                <a:ea typeface="Osaka"/>
                <a:cs typeface="Osaka"/>
              </a:defRPr>
            </a:lvl4pPr>
            <a:lvl5pPr marL="1998558" indent="-222062" defTabSz="916006" eaLnBrk="0" hangingPunct="0">
              <a:defRPr>
                <a:solidFill>
                  <a:schemeClr val="tx1"/>
                </a:solidFill>
                <a:latin typeface="Arial" pitchFamily="34" charset="0"/>
                <a:ea typeface="Osaka"/>
                <a:cs typeface="Osaka"/>
              </a:defRPr>
            </a:lvl5pPr>
            <a:lvl6pPr marL="2442682" indent="-222062" defTabSz="916006" eaLnBrk="0" fontAlgn="base" hangingPunct="0">
              <a:spcBef>
                <a:spcPct val="0"/>
              </a:spcBef>
              <a:spcAft>
                <a:spcPct val="0"/>
              </a:spcAft>
              <a:defRPr>
                <a:solidFill>
                  <a:schemeClr val="tx1"/>
                </a:solidFill>
                <a:latin typeface="Arial" pitchFamily="34" charset="0"/>
                <a:ea typeface="Osaka"/>
                <a:cs typeface="Osaka"/>
              </a:defRPr>
            </a:lvl6pPr>
            <a:lvl7pPr marL="2886807" indent="-222062" defTabSz="916006" eaLnBrk="0" fontAlgn="base" hangingPunct="0">
              <a:spcBef>
                <a:spcPct val="0"/>
              </a:spcBef>
              <a:spcAft>
                <a:spcPct val="0"/>
              </a:spcAft>
              <a:defRPr>
                <a:solidFill>
                  <a:schemeClr val="tx1"/>
                </a:solidFill>
                <a:latin typeface="Arial" pitchFamily="34" charset="0"/>
                <a:ea typeface="Osaka"/>
                <a:cs typeface="Osaka"/>
              </a:defRPr>
            </a:lvl7pPr>
            <a:lvl8pPr marL="3330931" indent="-222062" defTabSz="916006" eaLnBrk="0" fontAlgn="base" hangingPunct="0">
              <a:spcBef>
                <a:spcPct val="0"/>
              </a:spcBef>
              <a:spcAft>
                <a:spcPct val="0"/>
              </a:spcAft>
              <a:defRPr>
                <a:solidFill>
                  <a:schemeClr val="tx1"/>
                </a:solidFill>
                <a:latin typeface="Arial" pitchFamily="34" charset="0"/>
                <a:ea typeface="Osaka"/>
                <a:cs typeface="Osaka"/>
              </a:defRPr>
            </a:lvl8pPr>
            <a:lvl9pPr marL="3775055" indent="-222062" defTabSz="916006" eaLnBrk="0" fontAlgn="base" hangingPunct="0">
              <a:spcBef>
                <a:spcPct val="0"/>
              </a:spcBef>
              <a:spcAft>
                <a:spcPct val="0"/>
              </a:spcAft>
              <a:defRPr>
                <a:solidFill>
                  <a:schemeClr val="tx1"/>
                </a:solidFill>
                <a:latin typeface="Arial" pitchFamily="34" charset="0"/>
                <a:ea typeface="Osaka"/>
                <a:cs typeface="Osaka"/>
              </a:defRPr>
            </a:lvl9pPr>
          </a:lstStyle>
          <a:p>
            <a:r>
              <a:rPr lang="en-US" altLang="en-US" smtClean="0">
                <a:latin typeface="Times" pitchFamily="18" charset="0"/>
              </a:rPr>
              <a:t>AGHE Meeting 03/02/1213</a:t>
            </a:r>
          </a:p>
        </p:txBody>
      </p:sp>
      <p:sp>
        <p:nvSpPr>
          <p:cNvPr id="522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006" eaLnBrk="0" hangingPunct="0">
              <a:defRPr>
                <a:solidFill>
                  <a:schemeClr val="tx1"/>
                </a:solidFill>
                <a:latin typeface="Arial" pitchFamily="34" charset="0"/>
                <a:ea typeface="Osaka"/>
                <a:cs typeface="Osaka"/>
              </a:defRPr>
            </a:lvl1pPr>
            <a:lvl2pPr marL="721702" indent="-277578" defTabSz="916006" eaLnBrk="0" hangingPunct="0">
              <a:defRPr>
                <a:solidFill>
                  <a:schemeClr val="tx1"/>
                </a:solidFill>
                <a:latin typeface="Arial" pitchFamily="34" charset="0"/>
                <a:ea typeface="Osaka"/>
                <a:cs typeface="Osaka"/>
              </a:defRPr>
            </a:lvl2pPr>
            <a:lvl3pPr marL="1110310" indent="-222062" defTabSz="916006" eaLnBrk="0" hangingPunct="0">
              <a:defRPr>
                <a:solidFill>
                  <a:schemeClr val="tx1"/>
                </a:solidFill>
                <a:latin typeface="Arial" pitchFamily="34" charset="0"/>
                <a:ea typeface="Osaka"/>
                <a:cs typeface="Osaka"/>
              </a:defRPr>
            </a:lvl3pPr>
            <a:lvl4pPr marL="1554434" indent="-222062" defTabSz="916006" eaLnBrk="0" hangingPunct="0">
              <a:defRPr>
                <a:solidFill>
                  <a:schemeClr val="tx1"/>
                </a:solidFill>
                <a:latin typeface="Arial" pitchFamily="34" charset="0"/>
                <a:ea typeface="Osaka"/>
                <a:cs typeface="Osaka"/>
              </a:defRPr>
            </a:lvl4pPr>
            <a:lvl5pPr marL="1998558" indent="-222062" defTabSz="916006" eaLnBrk="0" hangingPunct="0">
              <a:defRPr>
                <a:solidFill>
                  <a:schemeClr val="tx1"/>
                </a:solidFill>
                <a:latin typeface="Arial" pitchFamily="34" charset="0"/>
                <a:ea typeface="Osaka"/>
                <a:cs typeface="Osaka"/>
              </a:defRPr>
            </a:lvl5pPr>
            <a:lvl6pPr marL="2442682" indent="-222062" defTabSz="916006" eaLnBrk="0" fontAlgn="base" hangingPunct="0">
              <a:spcBef>
                <a:spcPct val="0"/>
              </a:spcBef>
              <a:spcAft>
                <a:spcPct val="0"/>
              </a:spcAft>
              <a:defRPr>
                <a:solidFill>
                  <a:schemeClr val="tx1"/>
                </a:solidFill>
                <a:latin typeface="Arial" pitchFamily="34" charset="0"/>
                <a:ea typeface="Osaka"/>
                <a:cs typeface="Osaka"/>
              </a:defRPr>
            </a:lvl6pPr>
            <a:lvl7pPr marL="2886807" indent="-222062" defTabSz="916006" eaLnBrk="0" fontAlgn="base" hangingPunct="0">
              <a:spcBef>
                <a:spcPct val="0"/>
              </a:spcBef>
              <a:spcAft>
                <a:spcPct val="0"/>
              </a:spcAft>
              <a:defRPr>
                <a:solidFill>
                  <a:schemeClr val="tx1"/>
                </a:solidFill>
                <a:latin typeface="Arial" pitchFamily="34" charset="0"/>
                <a:ea typeface="Osaka"/>
                <a:cs typeface="Osaka"/>
              </a:defRPr>
            </a:lvl7pPr>
            <a:lvl8pPr marL="3330931" indent="-222062" defTabSz="916006" eaLnBrk="0" fontAlgn="base" hangingPunct="0">
              <a:spcBef>
                <a:spcPct val="0"/>
              </a:spcBef>
              <a:spcAft>
                <a:spcPct val="0"/>
              </a:spcAft>
              <a:defRPr>
                <a:solidFill>
                  <a:schemeClr val="tx1"/>
                </a:solidFill>
                <a:latin typeface="Arial" pitchFamily="34" charset="0"/>
                <a:ea typeface="Osaka"/>
                <a:cs typeface="Osaka"/>
              </a:defRPr>
            </a:lvl8pPr>
            <a:lvl9pPr marL="3775055" indent="-222062" defTabSz="916006" eaLnBrk="0" fontAlgn="base" hangingPunct="0">
              <a:spcBef>
                <a:spcPct val="0"/>
              </a:spcBef>
              <a:spcAft>
                <a:spcPct val="0"/>
              </a:spcAft>
              <a:defRPr>
                <a:solidFill>
                  <a:schemeClr val="tx1"/>
                </a:solidFill>
                <a:latin typeface="Arial" pitchFamily="34" charset="0"/>
                <a:ea typeface="Osaka"/>
                <a:cs typeface="Osaka"/>
              </a:defRPr>
            </a:lvl9pPr>
          </a:lstStyle>
          <a:p>
            <a:fld id="{F42D930C-2833-46E0-9D63-B95B162192B7}" type="slidenum">
              <a:rPr lang="en-US" altLang="en-US" smtClean="0">
                <a:latin typeface="Times" pitchFamily="18" charset="0"/>
              </a:rPr>
              <a:pPr/>
              <a:t>18</a:t>
            </a:fld>
            <a:endParaRPr lang="en-US" altLang="en-US" smtClean="0">
              <a:latin typeface="Times" pitchFamily="18" charset="0"/>
            </a:endParaRPr>
          </a:p>
        </p:txBody>
      </p:sp>
      <p:sp>
        <p:nvSpPr>
          <p:cNvPr id="52228" name="Rectangle 2"/>
          <p:cNvSpPr>
            <a:spLocks noGrp="1" noRot="1" noChangeAspect="1" noChangeArrowheads="1" noTextEdit="1"/>
          </p:cNvSpPr>
          <p:nvPr>
            <p:ph type="sldImg"/>
          </p:nvPr>
        </p:nvSpPr>
        <p:spPr>
          <a:solidFill>
            <a:srgbClr val="FFFFFF"/>
          </a:solidFill>
          <a:ln/>
        </p:spPr>
      </p:sp>
      <p:sp>
        <p:nvSpPr>
          <p:cNvPr id="52229"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Historic Events Adapted </a:t>
            </a:r>
            <a:r>
              <a:rPr lang="en-US" sz="1200" b="1" kern="1200" dirty="0" smtClean="0">
                <a:solidFill>
                  <a:schemeClr val="tx1"/>
                </a:solidFill>
                <a:effectLst/>
                <a:latin typeface="+mn-lt"/>
                <a:ea typeface="+mn-ea"/>
                <a:cs typeface="+mn-cs"/>
              </a:rPr>
              <a:t>from </a:t>
            </a:r>
            <a:r>
              <a:rPr lang="en-US" sz="1200" b="1" kern="1200" dirty="0" err="1" smtClean="0">
                <a:solidFill>
                  <a:schemeClr val="tx1"/>
                </a:solidFill>
                <a:effectLst/>
                <a:latin typeface="+mn-lt"/>
                <a:ea typeface="+mn-ea"/>
                <a:cs typeface="+mn-cs"/>
              </a:rPr>
              <a:t>Yuuyaraq</a:t>
            </a:r>
            <a:r>
              <a:rPr lang="en-US" sz="1200" b="1" kern="1200" dirty="0" smtClean="0">
                <a:solidFill>
                  <a:schemeClr val="tx1"/>
                </a:solidFill>
                <a:effectLst/>
                <a:latin typeface="+mn-lt"/>
                <a:ea typeface="+mn-ea"/>
                <a:cs typeface="+mn-cs"/>
              </a:rPr>
              <a:t>: The Way of the Human Being by Harold Napoleon with Permission by Cookie Rose </a:t>
            </a:r>
            <a:endParaRPr lang="en-US" sz="1200" kern="1200" dirty="0" smtClean="0">
              <a:solidFill>
                <a:schemeClr val="tx1"/>
              </a:solidFill>
              <a:effectLst/>
              <a:latin typeface="+mn-lt"/>
              <a:ea typeface="+mn-ea"/>
              <a:cs typeface="+mn-cs"/>
            </a:endParaRPr>
          </a:p>
          <a:p>
            <a:pPr eaLnBrk="1" hangingPunct="1"/>
            <a:endParaRPr lang="en-US" altLang="en-US" dirty="0" smtClean="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00FFFF"/>
                </a:solidFill>
                <a:latin typeface="Times New Roman" pitchFamily="18" charset="0"/>
                <a:ea typeface="Osaka" pitchFamily="-112" charset="-128"/>
              </a:defRPr>
            </a:lvl1pPr>
            <a:lvl2pPr marL="37931725" indent="-37474525">
              <a:defRPr sz="3600">
                <a:solidFill>
                  <a:srgbClr val="00FFFF"/>
                </a:solidFill>
                <a:latin typeface="Times New Roman" pitchFamily="18" charset="0"/>
                <a:ea typeface="Osaka" pitchFamily="-112" charset="-128"/>
              </a:defRPr>
            </a:lvl2pPr>
            <a:lvl3pPr>
              <a:defRPr sz="3600">
                <a:solidFill>
                  <a:srgbClr val="00FFFF"/>
                </a:solidFill>
                <a:latin typeface="Times New Roman" pitchFamily="18" charset="0"/>
                <a:ea typeface="Osaka" pitchFamily="-112" charset="-128"/>
              </a:defRPr>
            </a:lvl3pPr>
            <a:lvl4pPr>
              <a:defRPr sz="3600">
                <a:solidFill>
                  <a:srgbClr val="00FFFF"/>
                </a:solidFill>
                <a:latin typeface="Times New Roman" pitchFamily="18" charset="0"/>
                <a:ea typeface="Osaka" pitchFamily="-112" charset="-128"/>
              </a:defRPr>
            </a:lvl4pPr>
            <a:lvl5pPr>
              <a:defRPr sz="3600">
                <a:solidFill>
                  <a:srgbClr val="00FFFF"/>
                </a:solidFill>
                <a:latin typeface="Times New Roman" pitchFamily="18" charset="0"/>
                <a:ea typeface="Osaka" pitchFamily="-112" charset="-128"/>
              </a:defRPr>
            </a:lvl5pPr>
            <a:lvl6pPr marL="457200" eaLnBrk="0" fontAlgn="base" hangingPunct="0">
              <a:spcBef>
                <a:spcPct val="0"/>
              </a:spcBef>
              <a:spcAft>
                <a:spcPct val="0"/>
              </a:spcAft>
              <a:defRPr sz="3600">
                <a:solidFill>
                  <a:srgbClr val="00FFFF"/>
                </a:solidFill>
                <a:latin typeface="Times New Roman" pitchFamily="18" charset="0"/>
                <a:ea typeface="Osaka" pitchFamily="-112" charset="-128"/>
              </a:defRPr>
            </a:lvl6pPr>
            <a:lvl7pPr marL="914400" eaLnBrk="0" fontAlgn="base" hangingPunct="0">
              <a:spcBef>
                <a:spcPct val="0"/>
              </a:spcBef>
              <a:spcAft>
                <a:spcPct val="0"/>
              </a:spcAft>
              <a:defRPr sz="3600">
                <a:solidFill>
                  <a:srgbClr val="00FFFF"/>
                </a:solidFill>
                <a:latin typeface="Times New Roman" pitchFamily="18" charset="0"/>
                <a:ea typeface="Osaka" pitchFamily="-112" charset="-128"/>
              </a:defRPr>
            </a:lvl7pPr>
            <a:lvl8pPr marL="1371600" eaLnBrk="0" fontAlgn="base" hangingPunct="0">
              <a:spcBef>
                <a:spcPct val="0"/>
              </a:spcBef>
              <a:spcAft>
                <a:spcPct val="0"/>
              </a:spcAft>
              <a:defRPr sz="3600">
                <a:solidFill>
                  <a:srgbClr val="00FFFF"/>
                </a:solidFill>
                <a:latin typeface="Times New Roman" pitchFamily="18" charset="0"/>
                <a:ea typeface="Osaka" pitchFamily="-112" charset="-128"/>
              </a:defRPr>
            </a:lvl8pPr>
            <a:lvl9pPr marL="1828800" eaLnBrk="0" fontAlgn="base" hangingPunct="0">
              <a:spcBef>
                <a:spcPct val="0"/>
              </a:spcBef>
              <a:spcAft>
                <a:spcPct val="0"/>
              </a:spcAft>
              <a:defRPr sz="3600">
                <a:solidFill>
                  <a:srgbClr val="00FFFF"/>
                </a:solidFill>
                <a:latin typeface="Times New Roman" pitchFamily="18" charset="0"/>
                <a:ea typeface="Osaka" pitchFamily="-112" charset="-128"/>
              </a:defRPr>
            </a:lvl9pPr>
          </a:lstStyle>
          <a:p>
            <a:fld id="{C14D4DD2-F753-4B22-AB34-2224128FAE97}" type="slidenum">
              <a:rPr lang="en-US" altLang="en-US" sz="1200">
                <a:solidFill>
                  <a:schemeClr val="tx1"/>
                </a:solidFill>
                <a:latin typeface="Times" pitchFamily="-112" charset="0"/>
              </a:rPr>
              <a:pPr/>
              <a:t>19</a:t>
            </a:fld>
            <a:endParaRPr lang="en-US" altLang="en-US" sz="1200">
              <a:solidFill>
                <a:schemeClr val="tx1"/>
              </a:solidFill>
              <a:latin typeface="Times" pitchFamily="-112"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solidFill>
                  <a:srgbClr val="008000"/>
                </a:solidFill>
                <a:latin typeface="Arial Unicode MS" pitchFamily="-112" charset="0"/>
                <a:cs typeface="Arial Unicode MS" pitchFamily="-112" charset="0"/>
              </a:rPr>
              <a:t>www.nsbsd.org/.../images/ content/417/NSB03.jpg</a:t>
            </a:r>
            <a:endParaRPr lang="en-US" altLang="en-US" dirty="0" smtClean="0"/>
          </a:p>
          <a:p>
            <a:pPr eaLnBrk="1" hangingPunct="1"/>
            <a:r>
              <a:rPr lang="en-US" altLang="en-US" dirty="0" smtClean="0"/>
              <a:t>Understand definition based on how indigenous think in systems</a:t>
            </a:r>
            <a:r>
              <a:rPr lang="en-US" altLang="en-US" baseline="0" dirty="0" smtClean="0"/>
              <a:t> which is relationship oriented. </a:t>
            </a:r>
            <a:r>
              <a:rPr lang="en-US" altLang="en-US" dirty="0" smtClean="0"/>
              <a:t> Don’t think as individuals think in connection to family, community, environment/land/animals</a:t>
            </a:r>
            <a:r>
              <a:rPr lang="en-US" altLang="en-US" baseline="0" dirty="0" smtClean="0"/>
              <a:t> </a:t>
            </a:r>
            <a:r>
              <a:rPr lang="en-US" altLang="en-US" dirty="0" smtClean="0"/>
              <a:t>and people. </a:t>
            </a:r>
          </a:p>
          <a:p>
            <a:pPr eaLnBrk="1" hangingPunct="1"/>
            <a:endParaRPr lang="en-US" altLang="en-US" dirty="0" smtClean="0"/>
          </a:p>
          <a:p>
            <a:pPr eaLnBrk="1" hangingPunct="1"/>
            <a:r>
              <a:rPr lang="en-US" altLang="en-US" dirty="0" smtClean="0"/>
              <a:t>Theory-Markus and </a:t>
            </a:r>
            <a:r>
              <a:rPr lang="en-US" altLang="en-US" dirty="0" err="1" smtClean="0"/>
              <a:t>Kitayama</a:t>
            </a:r>
            <a:r>
              <a:rPr lang="en-US" altLang="en-US" dirty="0" smtClean="0"/>
              <a:t> (1991) collectivism vs individualism. AK Native collectivistic thus trauma is shared by the group and embedded within it.</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00FFFF"/>
                </a:solidFill>
                <a:latin typeface="Times New Roman" pitchFamily="18" charset="0"/>
                <a:ea typeface="Osaka" pitchFamily="-112" charset="-128"/>
              </a:defRPr>
            </a:lvl1pPr>
            <a:lvl2pPr marL="37931725" indent="-37474525">
              <a:defRPr sz="3600">
                <a:solidFill>
                  <a:srgbClr val="00FFFF"/>
                </a:solidFill>
                <a:latin typeface="Times New Roman" pitchFamily="18" charset="0"/>
                <a:ea typeface="Osaka" pitchFamily="-112" charset="-128"/>
              </a:defRPr>
            </a:lvl2pPr>
            <a:lvl3pPr>
              <a:defRPr sz="3600">
                <a:solidFill>
                  <a:srgbClr val="00FFFF"/>
                </a:solidFill>
                <a:latin typeface="Times New Roman" pitchFamily="18" charset="0"/>
                <a:ea typeface="Osaka" pitchFamily="-112" charset="-128"/>
              </a:defRPr>
            </a:lvl3pPr>
            <a:lvl4pPr>
              <a:defRPr sz="3600">
                <a:solidFill>
                  <a:srgbClr val="00FFFF"/>
                </a:solidFill>
                <a:latin typeface="Times New Roman" pitchFamily="18" charset="0"/>
                <a:ea typeface="Osaka" pitchFamily="-112" charset="-128"/>
              </a:defRPr>
            </a:lvl4pPr>
            <a:lvl5pPr>
              <a:defRPr sz="3600">
                <a:solidFill>
                  <a:srgbClr val="00FFFF"/>
                </a:solidFill>
                <a:latin typeface="Times New Roman" pitchFamily="18" charset="0"/>
                <a:ea typeface="Osaka" pitchFamily="-112" charset="-128"/>
              </a:defRPr>
            </a:lvl5pPr>
            <a:lvl6pPr marL="457200" eaLnBrk="0" fontAlgn="base" hangingPunct="0">
              <a:spcBef>
                <a:spcPct val="0"/>
              </a:spcBef>
              <a:spcAft>
                <a:spcPct val="0"/>
              </a:spcAft>
              <a:defRPr sz="3600">
                <a:solidFill>
                  <a:srgbClr val="00FFFF"/>
                </a:solidFill>
                <a:latin typeface="Times New Roman" pitchFamily="18" charset="0"/>
                <a:ea typeface="Osaka" pitchFamily="-112" charset="-128"/>
              </a:defRPr>
            </a:lvl6pPr>
            <a:lvl7pPr marL="914400" eaLnBrk="0" fontAlgn="base" hangingPunct="0">
              <a:spcBef>
                <a:spcPct val="0"/>
              </a:spcBef>
              <a:spcAft>
                <a:spcPct val="0"/>
              </a:spcAft>
              <a:defRPr sz="3600">
                <a:solidFill>
                  <a:srgbClr val="00FFFF"/>
                </a:solidFill>
                <a:latin typeface="Times New Roman" pitchFamily="18" charset="0"/>
                <a:ea typeface="Osaka" pitchFamily="-112" charset="-128"/>
              </a:defRPr>
            </a:lvl7pPr>
            <a:lvl8pPr marL="1371600" eaLnBrk="0" fontAlgn="base" hangingPunct="0">
              <a:spcBef>
                <a:spcPct val="0"/>
              </a:spcBef>
              <a:spcAft>
                <a:spcPct val="0"/>
              </a:spcAft>
              <a:defRPr sz="3600">
                <a:solidFill>
                  <a:srgbClr val="00FFFF"/>
                </a:solidFill>
                <a:latin typeface="Times New Roman" pitchFamily="18" charset="0"/>
                <a:ea typeface="Osaka" pitchFamily="-112" charset="-128"/>
              </a:defRPr>
            </a:lvl8pPr>
            <a:lvl9pPr marL="1828800" eaLnBrk="0" fontAlgn="base" hangingPunct="0">
              <a:spcBef>
                <a:spcPct val="0"/>
              </a:spcBef>
              <a:spcAft>
                <a:spcPct val="0"/>
              </a:spcAft>
              <a:defRPr sz="3600">
                <a:solidFill>
                  <a:srgbClr val="00FFFF"/>
                </a:solidFill>
                <a:latin typeface="Times New Roman" pitchFamily="18" charset="0"/>
                <a:ea typeface="Osaka" pitchFamily="-112" charset="-128"/>
              </a:defRPr>
            </a:lvl9pPr>
          </a:lstStyle>
          <a:p>
            <a:fld id="{2FFF5152-3D4B-441F-85DE-32EE16A9185F}" type="slidenum">
              <a:rPr lang="en-US" altLang="en-US" sz="1200">
                <a:solidFill>
                  <a:schemeClr val="tx1"/>
                </a:solidFill>
                <a:latin typeface="Times" pitchFamily="-112" charset="0"/>
              </a:rPr>
              <a:pPr/>
              <a:t>20</a:t>
            </a:fld>
            <a:endParaRPr lang="en-US" altLang="en-US" sz="1200">
              <a:solidFill>
                <a:schemeClr val="tx1"/>
              </a:solidFill>
              <a:latin typeface="Times" pitchFamily="-112"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Table</a:t>
            </a:r>
            <a:r>
              <a:rPr lang="en-US" altLang="en-US" baseline="0" dirty="0" smtClean="0"/>
              <a:t> outlines various patterns of assimilation to the majority culture by Alaska Natives. You were hear about a scale to measure identification with ethnic categories called the Orthogonal Cultural Identification Scale-Adult adapted for Alaska Native People (OCIS-AANP) in Maria’s presentation.</a:t>
            </a:r>
          </a:p>
          <a:p>
            <a:pPr eaLnBrk="1" hangingPunct="1"/>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 Model for Understanding Adapted from In the Spirit of the Family by Bea </a:t>
            </a:r>
            <a:r>
              <a:rPr lang="en-US" sz="1200" b="1" kern="1200" dirty="0" err="1" smtClean="0">
                <a:solidFill>
                  <a:schemeClr val="tx1"/>
                </a:solidFill>
                <a:effectLst/>
                <a:latin typeface="+mn-lt"/>
                <a:ea typeface="+mn-ea"/>
                <a:cs typeface="+mn-cs"/>
              </a:rPr>
              <a:t>Shawanda</a:t>
            </a:r>
            <a:r>
              <a:rPr lang="en-US" sz="1200" b="1" kern="1200" dirty="0" smtClean="0">
                <a:solidFill>
                  <a:schemeClr val="tx1"/>
                </a:solidFill>
                <a:effectLst/>
                <a:latin typeface="+mn-lt"/>
                <a:ea typeface="+mn-ea"/>
                <a:cs typeface="+mn-cs"/>
              </a:rPr>
              <a:t> with Permission by Cookie E. Rose </a:t>
            </a:r>
            <a:endParaRPr lang="en-US" sz="1200" kern="1200" dirty="0" smtClean="0">
              <a:solidFill>
                <a:schemeClr val="tx1"/>
              </a:solidFill>
              <a:effectLst/>
              <a:latin typeface="+mn-lt"/>
              <a:ea typeface="+mn-ea"/>
              <a:cs typeface="+mn-cs"/>
            </a:endParaRPr>
          </a:p>
          <a:p>
            <a:pPr eaLnBrk="1" hangingPunct="1"/>
            <a:endParaRPr lang="en-US" altLang="en-US" baseline="0" dirty="0" smtClean="0"/>
          </a:p>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00FFFF"/>
                </a:solidFill>
                <a:latin typeface="Times New Roman" pitchFamily="18" charset="0"/>
                <a:ea typeface="Osaka" pitchFamily="-112" charset="-128"/>
              </a:defRPr>
            </a:lvl1pPr>
            <a:lvl2pPr marL="37931725" indent="-37474525">
              <a:defRPr sz="3600">
                <a:solidFill>
                  <a:srgbClr val="00FFFF"/>
                </a:solidFill>
                <a:latin typeface="Times New Roman" pitchFamily="18" charset="0"/>
                <a:ea typeface="Osaka" pitchFamily="-112" charset="-128"/>
              </a:defRPr>
            </a:lvl2pPr>
            <a:lvl3pPr>
              <a:defRPr sz="3600">
                <a:solidFill>
                  <a:srgbClr val="00FFFF"/>
                </a:solidFill>
                <a:latin typeface="Times New Roman" pitchFamily="18" charset="0"/>
                <a:ea typeface="Osaka" pitchFamily="-112" charset="-128"/>
              </a:defRPr>
            </a:lvl3pPr>
            <a:lvl4pPr>
              <a:defRPr sz="3600">
                <a:solidFill>
                  <a:srgbClr val="00FFFF"/>
                </a:solidFill>
                <a:latin typeface="Times New Roman" pitchFamily="18" charset="0"/>
                <a:ea typeface="Osaka" pitchFamily="-112" charset="-128"/>
              </a:defRPr>
            </a:lvl4pPr>
            <a:lvl5pPr>
              <a:defRPr sz="3600">
                <a:solidFill>
                  <a:srgbClr val="00FFFF"/>
                </a:solidFill>
                <a:latin typeface="Times New Roman" pitchFamily="18" charset="0"/>
                <a:ea typeface="Osaka" pitchFamily="-112" charset="-128"/>
              </a:defRPr>
            </a:lvl5pPr>
            <a:lvl6pPr marL="457200" eaLnBrk="0" fontAlgn="base" hangingPunct="0">
              <a:spcBef>
                <a:spcPct val="0"/>
              </a:spcBef>
              <a:spcAft>
                <a:spcPct val="0"/>
              </a:spcAft>
              <a:defRPr sz="3600">
                <a:solidFill>
                  <a:srgbClr val="00FFFF"/>
                </a:solidFill>
                <a:latin typeface="Times New Roman" pitchFamily="18" charset="0"/>
                <a:ea typeface="Osaka" pitchFamily="-112" charset="-128"/>
              </a:defRPr>
            </a:lvl6pPr>
            <a:lvl7pPr marL="914400" eaLnBrk="0" fontAlgn="base" hangingPunct="0">
              <a:spcBef>
                <a:spcPct val="0"/>
              </a:spcBef>
              <a:spcAft>
                <a:spcPct val="0"/>
              </a:spcAft>
              <a:defRPr sz="3600">
                <a:solidFill>
                  <a:srgbClr val="00FFFF"/>
                </a:solidFill>
                <a:latin typeface="Times New Roman" pitchFamily="18" charset="0"/>
                <a:ea typeface="Osaka" pitchFamily="-112" charset="-128"/>
              </a:defRPr>
            </a:lvl7pPr>
            <a:lvl8pPr marL="1371600" eaLnBrk="0" fontAlgn="base" hangingPunct="0">
              <a:spcBef>
                <a:spcPct val="0"/>
              </a:spcBef>
              <a:spcAft>
                <a:spcPct val="0"/>
              </a:spcAft>
              <a:defRPr sz="3600">
                <a:solidFill>
                  <a:srgbClr val="00FFFF"/>
                </a:solidFill>
                <a:latin typeface="Times New Roman" pitchFamily="18" charset="0"/>
                <a:ea typeface="Osaka" pitchFamily="-112" charset="-128"/>
              </a:defRPr>
            </a:lvl8pPr>
            <a:lvl9pPr marL="1828800" eaLnBrk="0" fontAlgn="base" hangingPunct="0">
              <a:spcBef>
                <a:spcPct val="0"/>
              </a:spcBef>
              <a:spcAft>
                <a:spcPct val="0"/>
              </a:spcAft>
              <a:defRPr sz="3600">
                <a:solidFill>
                  <a:srgbClr val="00FFFF"/>
                </a:solidFill>
                <a:latin typeface="Times New Roman" pitchFamily="18" charset="0"/>
                <a:ea typeface="Osaka" pitchFamily="-112" charset="-128"/>
              </a:defRPr>
            </a:lvl9pPr>
          </a:lstStyle>
          <a:p>
            <a:fld id="{18E7B3FE-8F56-4019-B691-6E36D5C7ADEB}" type="slidenum">
              <a:rPr lang="en-US" altLang="en-US" sz="1200">
                <a:solidFill>
                  <a:schemeClr val="tx1"/>
                </a:solidFill>
                <a:latin typeface="Times" pitchFamily="-112" charset="0"/>
              </a:rPr>
              <a:pPr/>
              <a:t>21</a:t>
            </a:fld>
            <a:endParaRPr lang="en-US" altLang="en-US" sz="1200">
              <a:solidFill>
                <a:schemeClr val="tx1"/>
              </a:solidFill>
              <a:latin typeface="Times" pitchFamily="-112"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Historical Trauma </a:t>
            </a:r>
            <a:r>
              <a:rPr lang="en-US" altLang="en-US" smtClean="0"/>
              <a:t>and the  </a:t>
            </a:r>
            <a:r>
              <a:rPr lang="en-US" altLang="en-US" dirty="0" smtClean="0"/>
              <a:t>Cultural holocaust has impacted the elder’s ability to acquire and transmit cultural knowledge</a:t>
            </a:r>
            <a:r>
              <a:rPr lang="en-US" altLang="en-US" baseline="0" dirty="0" smtClean="0"/>
              <a:t> (this will be reference to in the project on memory and dementia-last presentation</a:t>
            </a:r>
            <a:endParaRPr lang="en-US" altLang="en-US" dirty="0" smtClean="0"/>
          </a:p>
          <a:p>
            <a:pPr eaLnBrk="1" hangingPunct="1">
              <a:buFontTx/>
              <a:buChar char="•"/>
            </a:pPr>
            <a:r>
              <a:rPr lang="en-US" altLang="en-US" dirty="0" smtClean="0"/>
              <a:t>Due to boarding school and missionary era, there have been disruptions in parenting, acquisition of language, and dissemination of cultural knowledge</a:t>
            </a:r>
          </a:p>
          <a:p>
            <a:pPr eaLnBrk="1" hangingPunct="1">
              <a:buFontTx/>
              <a:buChar char="•"/>
            </a:pPr>
            <a:r>
              <a:rPr lang="en-US" altLang="en-US" dirty="0" smtClean="0"/>
              <a:t>Elders are concerned about the loss of interest they observe in the youth along in</a:t>
            </a:r>
            <a:r>
              <a:rPr lang="en-US" altLang="en-US" baseline="0" dirty="0" smtClean="0"/>
              <a:t> </a:t>
            </a:r>
            <a:r>
              <a:rPr lang="en-US" altLang="en-US" dirty="0" smtClean="0"/>
              <a:t>earning the traditional ways</a:t>
            </a:r>
          </a:p>
          <a:p>
            <a:pPr eaLnBrk="1" hangingPunct="1">
              <a:buFontTx/>
              <a:buChar char="•"/>
            </a:pPr>
            <a:r>
              <a:rPr lang="en-US" altLang="en-US" dirty="0" smtClean="0"/>
              <a:t>Many rural communities are beginning to initiate healing programs that have engaged elders in teaching traditions to the adults and youth.</a:t>
            </a:r>
          </a:p>
          <a:p>
            <a:pPr algn="ctr" eaLnBrk="1" hangingPunct="1"/>
            <a:endParaRPr lang="en-US" altLang="en-US" dirty="0" smtClean="0"/>
          </a:p>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Map indicates the size</a:t>
            </a:r>
            <a:r>
              <a:rPr lang="en-US" altLang="en-US" baseline="0" dirty="0" smtClean="0"/>
              <a:t> comparison of </a:t>
            </a:r>
            <a:r>
              <a:rPr lang="en-US" altLang="en-US" dirty="0" smtClean="0"/>
              <a:t>Alaska, to the Continental</a:t>
            </a:r>
            <a:r>
              <a:rPr lang="en-US" altLang="en-US" baseline="0" dirty="0" smtClean="0"/>
              <a:t> US. Alaska is double the size of the next largest state, which is Texas and when superimposed on the continental US is one-fifth its size. This map indicates that the land mass is over 586,400 sq. mi. but more recent estimates indicate that it is 663,300 sq. mi. The map also shows it relative size to the Eastern Seaboard.</a:t>
            </a:r>
            <a:endParaRPr lang="en-US" dirty="0"/>
          </a:p>
        </p:txBody>
      </p:sp>
      <p:sp>
        <p:nvSpPr>
          <p:cNvPr id="4" name="Slide Number Placeholder 3"/>
          <p:cNvSpPr>
            <a:spLocks noGrp="1"/>
          </p:cNvSpPr>
          <p:nvPr>
            <p:ph type="sldNum" sz="quarter" idx="10"/>
          </p:nvPr>
        </p:nvSpPr>
        <p:spPr/>
        <p:txBody>
          <a:bodyPr/>
          <a:lstStyle/>
          <a:p>
            <a:fld id="{960B30FD-B15E-4B74-91C3-3D4EE971223F}" type="slidenum">
              <a:rPr lang="en-US" smtClean="0"/>
              <a:t>7</a:t>
            </a:fld>
            <a:endParaRPr lang="en-US"/>
          </a:p>
        </p:txBody>
      </p:sp>
    </p:spTree>
    <p:extLst>
      <p:ext uri="{BB962C8B-B14F-4D97-AF65-F5344CB8AC3E}">
        <p14:creationId xmlns:p14="http://schemas.microsoft.com/office/powerpoint/2010/main" val="939831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Alaska is mostly surrounded by water. To the north is the Beaufort</a:t>
            </a:r>
            <a:r>
              <a:rPr lang="en-US" altLang="en-US" baseline="0" dirty="0" smtClean="0"/>
              <a:t> Sea and the Artic Circle</a:t>
            </a:r>
            <a:r>
              <a:rPr lang="en-US" altLang="en-US" dirty="0" smtClean="0"/>
              <a:t>, South is the Gulf of Alaska and Pacific Ocean, to the West is the Bering Sea and Chukchi Sea and to the East is the border with Canada. Alaska’s territorial waters touch Russia’s in the</a:t>
            </a:r>
            <a:r>
              <a:rPr lang="en-US" altLang="en-US" baseline="0" dirty="0" smtClean="0"/>
              <a:t> Bering Strait. </a:t>
            </a:r>
            <a:r>
              <a:rPr lang="en-US" altLang="en-US" dirty="0" smtClean="0"/>
              <a:t>One-quarter of its land mass is above the Artic Circle,</a:t>
            </a:r>
            <a:r>
              <a:rPr lang="en-US" altLang="en-US" baseline="0" dirty="0" smtClean="0"/>
              <a:t> where in the past permafrost locks about two thirds of these lands in perpetual ice. </a:t>
            </a:r>
            <a:r>
              <a:rPr lang="en-US" altLang="en-US" dirty="0" smtClean="0"/>
              <a:t>The Southcentral and Southeastern coasts, part of the total 33,904 miles of coastline, until lately have been</a:t>
            </a:r>
            <a:r>
              <a:rPr lang="en-US" altLang="en-US" baseline="0" dirty="0" smtClean="0"/>
              <a:t> </a:t>
            </a:r>
            <a:r>
              <a:rPr lang="en-US" altLang="en-US" dirty="0" smtClean="0"/>
              <a:t>the only sections that thaw completely during the summer months,</a:t>
            </a:r>
            <a:r>
              <a:rPr lang="en-US" altLang="en-US" baseline="0" dirty="0" smtClean="0"/>
              <a:t> however some of this pattern is changing because of climate change.</a:t>
            </a:r>
          </a:p>
          <a:p>
            <a:pPr eaLnBrk="1" hangingPunct="1"/>
            <a:r>
              <a:rPr lang="en-US" altLang="en-US" baseline="0" dirty="0" smtClean="0"/>
              <a:t>Trivia question response-Aleutian Islands into the Eastern hemisphere sets Alaska as the westernmost and easternmost state in the UA as well as being the northernmost.</a:t>
            </a:r>
            <a:endParaRPr lang="en-US" altLang="en-US" dirty="0" smtClean="0"/>
          </a:p>
          <a:p>
            <a:pPr eaLnBrk="1" hangingPunct="1"/>
            <a:endParaRPr lang="en-US" dirty="0"/>
          </a:p>
        </p:txBody>
      </p:sp>
      <p:sp>
        <p:nvSpPr>
          <p:cNvPr id="4" name="Slide Number Placeholder 3"/>
          <p:cNvSpPr>
            <a:spLocks noGrp="1"/>
          </p:cNvSpPr>
          <p:nvPr>
            <p:ph type="sldNum" sz="quarter" idx="10"/>
          </p:nvPr>
        </p:nvSpPr>
        <p:spPr/>
        <p:txBody>
          <a:bodyPr/>
          <a:lstStyle/>
          <a:p>
            <a:fld id="{960B30FD-B15E-4B74-91C3-3D4EE971223F}" type="slidenum">
              <a:rPr lang="en-US" smtClean="0"/>
              <a:t>8</a:t>
            </a:fld>
            <a:endParaRPr lang="en-US"/>
          </a:p>
        </p:txBody>
      </p:sp>
    </p:spTree>
    <p:extLst>
      <p:ext uri="{BB962C8B-B14F-4D97-AF65-F5344CB8AC3E}">
        <p14:creationId xmlns:p14="http://schemas.microsoft.com/office/powerpoint/2010/main" val="44760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Although</a:t>
            </a:r>
            <a:r>
              <a:rPr lang="en-US" baseline="0" dirty="0" smtClean="0"/>
              <a:t> the estimated number of people classified as American Indian and Alaska Native alone is 105,310 (14% of total population) this number in combination with other races is 142,190 (19% of total) . Single race figures underrepresent the number of AI/AN.</a:t>
            </a:r>
            <a:endParaRPr lang="en-US" dirty="0"/>
          </a:p>
        </p:txBody>
      </p:sp>
      <p:sp>
        <p:nvSpPr>
          <p:cNvPr id="4" name="Slide Number Placeholder 3"/>
          <p:cNvSpPr>
            <a:spLocks noGrp="1"/>
          </p:cNvSpPr>
          <p:nvPr>
            <p:ph type="sldNum" sz="quarter" idx="10"/>
          </p:nvPr>
        </p:nvSpPr>
        <p:spPr/>
        <p:txBody>
          <a:bodyPr/>
          <a:lstStyle/>
          <a:p>
            <a:fld id="{960B30FD-B15E-4B74-91C3-3D4EE971223F}" type="slidenum">
              <a:rPr lang="en-US" smtClean="0"/>
              <a:t>9</a:t>
            </a:fld>
            <a:endParaRPr lang="en-US"/>
          </a:p>
        </p:txBody>
      </p:sp>
    </p:spTree>
    <p:extLst>
      <p:ext uri="{BB962C8B-B14F-4D97-AF65-F5344CB8AC3E}">
        <p14:creationId xmlns:p14="http://schemas.microsoft.com/office/powerpoint/2010/main" val="421547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Alaska Department of</a:t>
            </a:r>
            <a:r>
              <a:rPr lang="en-US" baseline="0" dirty="0" smtClean="0"/>
              <a:t> Labor the increase in those individuals 65+ between 2010-2013 were higher than any other state in the nation, however AK still has a smaller % of the population who was 65 and older (9% AK vs 14% U.S. as a whole).</a:t>
            </a:r>
          </a:p>
          <a:p>
            <a:endParaRPr lang="en-US" baseline="0" dirty="0" smtClean="0"/>
          </a:p>
          <a:p>
            <a:r>
              <a:rPr lang="en-US" baseline="0" dirty="0" smtClean="0"/>
              <a:t>Alaska median age is younger -33.8 than the national average but the gap is narrowing. U.S. median age was 37.2</a:t>
            </a:r>
            <a:endParaRPr lang="en-US" dirty="0"/>
          </a:p>
        </p:txBody>
      </p:sp>
      <p:sp>
        <p:nvSpPr>
          <p:cNvPr id="4" name="Slide Number Placeholder 3"/>
          <p:cNvSpPr>
            <a:spLocks noGrp="1"/>
          </p:cNvSpPr>
          <p:nvPr>
            <p:ph type="sldNum" sz="quarter" idx="10"/>
          </p:nvPr>
        </p:nvSpPr>
        <p:spPr/>
        <p:txBody>
          <a:bodyPr/>
          <a:lstStyle/>
          <a:p>
            <a:fld id="{960B30FD-B15E-4B74-91C3-3D4EE971223F}" type="slidenum">
              <a:rPr lang="en-US" smtClean="0"/>
              <a:t>10</a:t>
            </a:fld>
            <a:endParaRPr lang="en-US"/>
          </a:p>
        </p:txBody>
      </p:sp>
    </p:spTree>
    <p:extLst>
      <p:ext uri="{BB962C8B-B14F-4D97-AF65-F5344CB8AC3E}">
        <p14:creationId xmlns:p14="http://schemas.microsoft.com/office/powerpoint/2010/main" val="306786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54">
              <a:defRPr sz="2300">
                <a:solidFill>
                  <a:schemeClr val="tx1"/>
                </a:solidFill>
                <a:latin typeface="Arial" charset="0"/>
                <a:ea typeface="ＭＳ Ｐゴシック" pitchFamily="-112" charset="-128"/>
              </a:defRPr>
            </a:lvl1pPr>
            <a:lvl2pPr marL="36748255" indent="-36305320" defTabSz="913554">
              <a:defRPr sz="2300">
                <a:solidFill>
                  <a:schemeClr val="tx1"/>
                </a:solidFill>
                <a:latin typeface="Arial" charset="0"/>
                <a:ea typeface="ＭＳ Ｐゴシック" pitchFamily="-112" charset="-128"/>
              </a:defRPr>
            </a:lvl2pPr>
            <a:lvl3pPr>
              <a:defRPr sz="2300">
                <a:solidFill>
                  <a:schemeClr val="tx1"/>
                </a:solidFill>
                <a:latin typeface="Arial" charset="0"/>
                <a:ea typeface="ＭＳ Ｐゴシック" pitchFamily="-112" charset="-128"/>
              </a:defRPr>
            </a:lvl3pPr>
            <a:lvl4pPr>
              <a:defRPr sz="2300">
                <a:solidFill>
                  <a:schemeClr val="tx1"/>
                </a:solidFill>
                <a:latin typeface="Arial" charset="0"/>
                <a:ea typeface="ＭＳ Ｐゴシック" pitchFamily="-112" charset="-128"/>
              </a:defRPr>
            </a:lvl4pPr>
            <a:lvl5pPr>
              <a:defRPr sz="2300">
                <a:solidFill>
                  <a:schemeClr val="tx1"/>
                </a:solidFill>
                <a:latin typeface="Arial" charset="0"/>
                <a:ea typeface="ＭＳ Ｐゴシック" pitchFamily="-112" charset="-128"/>
              </a:defRPr>
            </a:lvl5pPr>
            <a:lvl6pPr marL="442935" eaLnBrk="0" fontAlgn="base" hangingPunct="0">
              <a:spcBef>
                <a:spcPct val="0"/>
              </a:spcBef>
              <a:spcAft>
                <a:spcPct val="0"/>
              </a:spcAft>
              <a:defRPr sz="2300">
                <a:solidFill>
                  <a:schemeClr val="tx1"/>
                </a:solidFill>
                <a:latin typeface="Arial" charset="0"/>
                <a:ea typeface="ＭＳ Ｐゴシック" pitchFamily="-112" charset="-128"/>
              </a:defRPr>
            </a:lvl6pPr>
            <a:lvl7pPr marL="885871" eaLnBrk="0" fontAlgn="base" hangingPunct="0">
              <a:spcBef>
                <a:spcPct val="0"/>
              </a:spcBef>
              <a:spcAft>
                <a:spcPct val="0"/>
              </a:spcAft>
              <a:defRPr sz="2300">
                <a:solidFill>
                  <a:schemeClr val="tx1"/>
                </a:solidFill>
                <a:latin typeface="Arial" charset="0"/>
                <a:ea typeface="ＭＳ Ｐゴシック" pitchFamily="-112" charset="-128"/>
              </a:defRPr>
            </a:lvl7pPr>
            <a:lvl8pPr marL="1328806" eaLnBrk="0" fontAlgn="base" hangingPunct="0">
              <a:spcBef>
                <a:spcPct val="0"/>
              </a:spcBef>
              <a:spcAft>
                <a:spcPct val="0"/>
              </a:spcAft>
              <a:defRPr sz="2300">
                <a:solidFill>
                  <a:schemeClr val="tx1"/>
                </a:solidFill>
                <a:latin typeface="Arial" charset="0"/>
                <a:ea typeface="ＭＳ Ｐゴシック" pitchFamily="-112" charset="-128"/>
              </a:defRPr>
            </a:lvl8pPr>
            <a:lvl9pPr marL="1771741" eaLnBrk="0" fontAlgn="base" hangingPunct="0">
              <a:spcBef>
                <a:spcPct val="0"/>
              </a:spcBef>
              <a:spcAft>
                <a:spcPct val="0"/>
              </a:spcAft>
              <a:defRPr sz="2300">
                <a:solidFill>
                  <a:schemeClr val="tx1"/>
                </a:solidFill>
                <a:latin typeface="Arial" charset="0"/>
                <a:ea typeface="ＭＳ Ｐゴシック" pitchFamily="-112" charset="-128"/>
              </a:defRPr>
            </a:lvl9pPr>
          </a:lstStyle>
          <a:p>
            <a:r>
              <a:rPr lang="en-US" altLang="en-US" sz="1200">
                <a:latin typeface="Times" pitchFamily="-112" charset="0"/>
              </a:rPr>
              <a:t>Stanford GEC Visiting Scholar Presentation March 22, 2004</a:t>
            </a:r>
          </a:p>
        </p:txBody>
      </p:sp>
      <p:sp>
        <p:nvSpPr>
          <p:cNvPr id="26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54">
              <a:defRPr sz="2300">
                <a:solidFill>
                  <a:schemeClr val="tx1"/>
                </a:solidFill>
                <a:latin typeface="Arial" charset="0"/>
                <a:ea typeface="ＭＳ Ｐゴシック" pitchFamily="-112" charset="-128"/>
              </a:defRPr>
            </a:lvl1pPr>
            <a:lvl2pPr marL="36748255" indent="-36305320" defTabSz="913554">
              <a:defRPr sz="2300">
                <a:solidFill>
                  <a:schemeClr val="tx1"/>
                </a:solidFill>
                <a:latin typeface="Arial" charset="0"/>
                <a:ea typeface="ＭＳ Ｐゴシック" pitchFamily="-112" charset="-128"/>
              </a:defRPr>
            </a:lvl2pPr>
            <a:lvl3pPr>
              <a:defRPr sz="2300">
                <a:solidFill>
                  <a:schemeClr val="tx1"/>
                </a:solidFill>
                <a:latin typeface="Arial" charset="0"/>
                <a:ea typeface="ＭＳ Ｐゴシック" pitchFamily="-112" charset="-128"/>
              </a:defRPr>
            </a:lvl3pPr>
            <a:lvl4pPr>
              <a:defRPr sz="2300">
                <a:solidFill>
                  <a:schemeClr val="tx1"/>
                </a:solidFill>
                <a:latin typeface="Arial" charset="0"/>
                <a:ea typeface="ＭＳ Ｐゴシック" pitchFamily="-112" charset="-128"/>
              </a:defRPr>
            </a:lvl4pPr>
            <a:lvl5pPr>
              <a:defRPr sz="2300">
                <a:solidFill>
                  <a:schemeClr val="tx1"/>
                </a:solidFill>
                <a:latin typeface="Arial" charset="0"/>
                <a:ea typeface="ＭＳ Ｐゴシック" pitchFamily="-112" charset="-128"/>
              </a:defRPr>
            </a:lvl5pPr>
            <a:lvl6pPr marL="442935" eaLnBrk="0" fontAlgn="base" hangingPunct="0">
              <a:spcBef>
                <a:spcPct val="0"/>
              </a:spcBef>
              <a:spcAft>
                <a:spcPct val="0"/>
              </a:spcAft>
              <a:defRPr sz="2300">
                <a:solidFill>
                  <a:schemeClr val="tx1"/>
                </a:solidFill>
                <a:latin typeface="Arial" charset="0"/>
                <a:ea typeface="ＭＳ Ｐゴシック" pitchFamily="-112" charset="-128"/>
              </a:defRPr>
            </a:lvl6pPr>
            <a:lvl7pPr marL="885871" eaLnBrk="0" fontAlgn="base" hangingPunct="0">
              <a:spcBef>
                <a:spcPct val="0"/>
              </a:spcBef>
              <a:spcAft>
                <a:spcPct val="0"/>
              </a:spcAft>
              <a:defRPr sz="2300">
                <a:solidFill>
                  <a:schemeClr val="tx1"/>
                </a:solidFill>
                <a:latin typeface="Arial" charset="0"/>
                <a:ea typeface="ＭＳ Ｐゴシック" pitchFamily="-112" charset="-128"/>
              </a:defRPr>
            </a:lvl7pPr>
            <a:lvl8pPr marL="1328806" eaLnBrk="0" fontAlgn="base" hangingPunct="0">
              <a:spcBef>
                <a:spcPct val="0"/>
              </a:spcBef>
              <a:spcAft>
                <a:spcPct val="0"/>
              </a:spcAft>
              <a:defRPr sz="2300">
                <a:solidFill>
                  <a:schemeClr val="tx1"/>
                </a:solidFill>
                <a:latin typeface="Arial" charset="0"/>
                <a:ea typeface="ＭＳ Ｐゴシック" pitchFamily="-112" charset="-128"/>
              </a:defRPr>
            </a:lvl8pPr>
            <a:lvl9pPr marL="1771741" eaLnBrk="0" fontAlgn="base" hangingPunct="0">
              <a:spcBef>
                <a:spcPct val="0"/>
              </a:spcBef>
              <a:spcAft>
                <a:spcPct val="0"/>
              </a:spcAft>
              <a:defRPr sz="2300">
                <a:solidFill>
                  <a:schemeClr val="tx1"/>
                </a:solidFill>
                <a:latin typeface="Arial" charset="0"/>
                <a:ea typeface="ＭＳ Ｐゴシック" pitchFamily="-112" charset="-128"/>
              </a:defRPr>
            </a:lvl9pPr>
          </a:lstStyle>
          <a:p>
            <a:fld id="{E6C2C5BA-7D4E-4482-A92D-0B5B3BAD3B4F}" type="slidenum">
              <a:rPr lang="en-US" altLang="en-US" sz="1200">
                <a:latin typeface="Times" pitchFamily="-112" charset="0"/>
              </a:rPr>
              <a:pPr/>
              <a:t>11</a:t>
            </a:fld>
            <a:endParaRPr lang="en-US" altLang="en-US" sz="1200">
              <a:latin typeface="Times" pitchFamily="-112"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Definition-Age defined differently by Alaska Natives. Not based solely on chronological age. The cultural definition by the Alaska Community of “Elder” carries a high status within the community. Therefore, someone who is considered an Elder in the community may not be elderly. Similarly, someone who</a:t>
            </a:r>
            <a:r>
              <a:rPr lang="en-US" altLang="en-US" baseline="0" dirty="0" smtClean="0"/>
              <a:t> is</a:t>
            </a:r>
            <a:r>
              <a:rPr lang="en-US" altLang="en-US" dirty="0" smtClean="0"/>
              <a:t> elderly may not necessarily carry the mantle of an Elder. </a:t>
            </a:r>
            <a:r>
              <a:rPr lang="en-US" sz="1200" kern="1200" dirty="0" smtClean="0">
                <a:solidFill>
                  <a:schemeClr val="tx1"/>
                </a:solidFill>
                <a:effectLst/>
                <a:latin typeface="+mn-lt"/>
                <a:ea typeface="+mn-ea"/>
                <a:cs typeface="+mn-cs"/>
              </a:rPr>
              <a:t>An upper case “E” in “Elder” is used to indicate an individual who possesses certain qualities and maintains a specific lifestyle and knowledge. In Alaska Native cultures an Elder is defined as an individual who has lived an extended life, currently maintains a healthy lifestyle, and has a wealth of cultural information and knowledge </a:t>
            </a:r>
            <a:r>
              <a:rPr lang="en-US" altLang="en-US" dirty="0" smtClean="0"/>
              <a:t>So for here the age of 55 is used as the marker of older.</a:t>
            </a:r>
          </a:p>
          <a:p>
            <a:pPr eaLnBrk="1" hangingPunct="1"/>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was presented earlier the Alaska Department of Labor estimated that 142,</a:t>
            </a:r>
            <a:r>
              <a:rPr lang="en-US" baseline="0" dirty="0" smtClean="0"/>
              <a:t> 898 AK/AI lived in AK and this amount includes people who identify as AN/AK alone or in combination with one or more other race groups.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Unintentional-motor vehicle</a:t>
            </a:r>
            <a:r>
              <a:rPr lang="en-US" baseline="0" dirty="0" smtClean="0"/>
              <a:t> accidents (four wheelers-snowmobiles) , unintentional poisoning, suffocation, drowning (Boats), accidental firearm discharges, burns</a:t>
            </a:r>
            <a:endParaRPr lang="en-US" dirty="0" smtClean="0"/>
          </a:p>
          <a:p>
            <a:endParaRPr lang="en-US" dirty="0" smtClean="0"/>
          </a:p>
          <a:p>
            <a:r>
              <a:rPr lang="en-US" dirty="0" smtClean="0"/>
              <a:t>Intentional-purposeful harmful</a:t>
            </a:r>
            <a:r>
              <a:rPr lang="en-US" baseline="0" dirty="0" smtClean="0"/>
              <a:t> actions against oneself or others</a:t>
            </a:r>
          </a:p>
          <a:p>
            <a:endParaRPr lang="en-US" baseline="0" dirty="0" smtClean="0"/>
          </a:p>
          <a:p>
            <a:r>
              <a:rPr lang="en-US" baseline="0" dirty="0" smtClean="0"/>
              <a:t>Executive Summary –Alaska Native Injury, Atlas of Mortality and </a:t>
            </a:r>
            <a:r>
              <a:rPr lang="en-US" baseline="0" dirty="0" err="1" smtClean="0"/>
              <a:t>Mordibity</a:t>
            </a:r>
            <a:r>
              <a:rPr lang="en-US" baseline="0" dirty="0" smtClean="0"/>
              <a:t> Prepared by the Injury Prevention Program and The AK Native </a:t>
            </a:r>
            <a:r>
              <a:rPr lang="en-US" baseline="0" dirty="0" err="1" smtClean="0"/>
              <a:t>Epidemology</a:t>
            </a:r>
            <a:r>
              <a:rPr lang="en-US" baseline="0" dirty="0" smtClean="0"/>
              <a:t> Center-AK Native Tribal Health Consortium (2008)</a:t>
            </a:r>
          </a:p>
          <a:p>
            <a:r>
              <a:rPr lang="en-US" dirty="0" smtClean="0"/>
              <a:t>http://</a:t>
            </a:r>
            <a:r>
              <a:rPr lang="en-US" dirty="0" err="1" smtClean="0"/>
              <a:t>www.anthc.org</a:t>
            </a:r>
            <a:r>
              <a:rPr lang="en-US" dirty="0" smtClean="0"/>
              <a:t>/</a:t>
            </a:r>
            <a:r>
              <a:rPr lang="en-US" dirty="0" err="1" smtClean="0"/>
              <a:t>chs</a:t>
            </a:r>
            <a:r>
              <a:rPr lang="en-US" dirty="0" smtClean="0"/>
              <a:t>/</a:t>
            </a:r>
            <a:r>
              <a:rPr lang="en-US" dirty="0" err="1" smtClean="0"/>
              <a:t>wp</a:t>
            </a:r>
            <a:r>
              <a:rPr lang="en-US" dirty="0" smtClean="0"/>
              <a:t>/</a:t>
            </a:r>
            <a:r>
              <a:rPr lang="en-US" dirty="0" err="1" smtClean="0"/>
              <a:t>injprev</a:t>
            </a:r>
            <a:r>
              <a:rPr lang="en-US" dirty="0" smtClean="0"/>
              <a:t>/upload/ANTHC-Injury-Atlas-2008.pdf</a:t>
            </a:r>
            <a:endParaRPr lang="en-US" dirty="0"/>
          </a:p>
        </p:txBody>
      </p:sp>
      <p:sp>
        <p:nvSpPr>
          <p:cNvPr id="4" name="Slide Number Placeholder 3"/>
          <p:cNvSpPr>
            <a:spLocks noGrp="1"/>
          </p:cNvSpPr>
          <p:nvPr>
            <p:ph type="sldNum" sz="quarter" idx="10"/>
          </p:nvPr>
        </p:nvSpPr>
        <p:spPr/>
        <p:txBody>
          <a:bodyPr/>
          <a:lstStyle/>
          <a:p>
            <a:fld id="{960B30FD-B15E-4B74-91C3-3D4EE971223F}" type="slidenum">
              <a:rPr lang="en-US" smtClean="0"/>
              <a:t>12</a:t>
            </a:fld>
            <a:endParaRPr lang="en-US"/>
          </a:p>
        </p:txBody>
      </p:sp>
    </p:spTree>
    <p:extLst>
      <p:ext uri="{BB962C8B-B14F-4D97-AF65-F5344CB8AC3E}">
        <p14:creationId xmlns:p14="http://schemas.microsoft.com/office/powerpoint/2010/main" val="157572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smtClean="0"/>
              <a:t>The native groups are Inupiat, Athabascan, Southeast groups (Tlingit, Tsimshian &amp; </a:t>
            </a:r>
            <a:r>
              <a:rPr lang="en-US" altLang="en-US" sz="1200" dirty="0" err="1" smtClean="0"/>
              <a:t>Haida</a:t>
            </a:r>
            <a:r>
              <a:rPr lang="en-US" altLang="en-US" sz="1200" dirty="0" smtClean="0"/>
              <a:t>), Aleut and Central Yupik. The majority of Alaska natives live in the urban centers primarily in Anchorage and some in Fairbanks.</a:t>
            </a:r>
          </a:p>
          <a:p>
            <a:pPr eaLnBrk="1" hangingPunct="1"/>
            <a:r>
              <a:rPr lang="en-US" altLang="en-US" sz="1200" dirty="0" smtClean="0"/>
              <a:t>There</a:t>
            </a:r>
            <a:r>
              <a:rPr lang="en-US" altLang="en-US" sz="1200" baseline="0" dirty="0" smtClean="0"/>
              <a:t> are 11 distinct cultures speaking 11 different languages and 22 different dialectics (http://www.alaskanative.net/en/main-nav/education-and-programs/cultures-of-alaska/)</a:t>
            </a:r>
          </a:p>
          <a:p>
            <a:pPr eaLnBrk="1" hangingPunct="1"/>
            <a:r>
              <a:rPr lang="en-US" altLang="en-US" sz="1200" dirty="0" err="1" smtClean="0"/>
              <a:t>Alutiiq</a:t>
            </a:r>
            <a:r>
              <a:rPr lang="en-US" altLang="en-US" sz="1200" dirty="0" smtClean="0"/>
              <a:t>(</a:t>
            </a:r>
            <a:r>
              <a:rPr lang="en-US" altLang="en-US" sz="1200" dirty="0" err="1" smtClean="0"/>
              <a:t>Supiaq</a:t>
            </a:r>
            <a:r>
              <a:rPr lang="en-US" altLang="en-US" sz="1200" dirty="0" smtClean="0"/>
              <a:t>) is a variety of Yupik Eskimo spoken in two dialects from the Alaska Peninsula to Prince William Sound, including Kodiak Island. Of a total population of about 3,000 Aleuts, about 400 still speak the language.</a:t>
            </a:r>
          </a:p>
          <a:p>
            <a:pPr eaLnBrk="1" hangingPunct="1"/>
            <a:r>
              <a:rPr lang="en-US" altLang="en-US" sz="1200" dirty="0" smtClean="0"/>
              <a:t>Inupiaq is spoken throughout much of northern Alaska. Inupiaq literally means “real or genuine person.” Out of 13,500 Inupiat, 3,000 mostly over the age of 40 speak Inupiaq.</a:t>
            </a:r>
          </a:p>
          <a:p>
            <a:pPr eaLnBrk="1" hangingPunct="1"/>
            <a:r>
              <a:rPr lang="en-US" altLang="en-US" sz="1200" dirty="0" smtClean="0"/>
              <a:t>Yupik is the largest of the state’s native languages; both in size of population and number of speakers. Out of 21,000 people, abut 10,000 speak the language. Children still grow up speaking Yupik as their first language in 17 of 68 Yupik villages, mainly on the Lower Kuskokwim River and Nelson Island.</a:t>
            </a:r>
          </a:p>
          <a:p>
            <a:pPr eaLnBrk="1" hangingPunct="1"/>
            <a:r>
              <a:rPr lang="en-US" altLang="en-US" sz="1200" dirty="0" err="1" smtClean="0"/>
              <a:t>Dena’ina</a:t>
            </a:r>
            <a:r>
              <a:rPr lang="en-US" altLang="en-US" sz="1200" dirty="0" smtClean="0"/>
              <a:t> is the </a:t>
            </a:r>
            <a:r>
              <a:rPr lang="en-US" altLang="en-US" sz="1200" dirty="0" err="1" smtClean="0"/>
              <a:t>Athabascan</a:t>
            </a:r>
            <a:r>
              <a:rPr lang="en-US" altLang="en-US" sz="1200" dirty="0" smtClean="0"/>
              <a:t> language of the Cook Inlet area with four dialects on the Kenai Peninsula, Upper Inlet area above Anchorage, and coastal and inland areas of the west side of Cook Inlet. Out of 900 people, 75 still speak the language.</a:t>
            </a:r>
            <a:r>
              <a:rPr lang="en-US" altLang="en-US" sz="1200" baseline="0" dirty="0" smtClean="0"/>
              <a:t> </a:t>
            </a:r>
            <a:r>
              <a:rPr lang="en-US" altLang="en-US" sz="1200" dirty="0" smtClean="0"/>
              <a:t>Southeast Alaska’s people, the Tlingit, </a:t>
            </a:r>
            <a:r>
              <a:rPr lang="en-US" altLang="en-US" sz="1200" dirty="0" err="1" smtClean="0"/>
              <a:t>Haida</a:t>
            </a:r>
            <a:r>
              <a:rPr lang="en-US" altLang="en-US" sz="1200" dirty="0" smtClean="0"/>
              <a:t> and </a:t>
            </a:r>
            <a:r>
              <a:rPr lang="en-US" altLang="en-US" sz="1200" dirty="0" err="1" smtClean="0"/>
              <a:t>Tshimshian</a:t>
            </a:r>
            <a:r>
              <a:rPr lang="en-US" altLang="en-US" sz="1200" dirty="0" smtClean="0"/>
              <a:t> continue to practice their respective dialects, although there are not many speakers.</a:t>
            </a:r>
          </a:p>
          <a:p>
            <a:endParaRPr lang="en-US" dirty="0" smtClean="0"/>
          </a:p>
          <a:p>
            <a:pPr eaLnBrk="1" hangingPunct="1"/>
            <a:r>
              <a:rPr lang="en-US" altLang="en-US" sz="1200" dirty="0" err="1" smtClean="0"/>
              <a:t>Alutiiq</a:t>
            </a:r>
            <a:r>
              <a:rPr lang="en-US" altLang="en-US" sz="1200" dirty="0" smtClean="0"/>
              <a:t>(</a:t>
            </a:r>
            <a:r>
              <a:rPr lang="en-US" altLang="en-US" sz="1200" dirty="0" err="1" smtClean="0"/>
              <a:t>Supiaq</a:t>
            </a:r>
            <a:r>
              <a:rPr lang="en-US" altLang="en-US" sz="1200" dirty="0" smtClean="0"/>
              <a:t>) is a variety of Yupik Eskimo spoken in two dialects from the Alaska Peninsula to Prince William Sound, including Kodiak Island. Of a total population of about 3,000 Aleuts, about 400 still speak the language.</a:t>
            </a:r>
            <a:r>
              <a:rPr lang="en-US" altLang="en-US" sz="1200" baseline="0" dirty="0" smtClean="0"/>
              <a:t> </a:t>
            </a:r>
            <a:r>
              <a:rPr lang="en-US" altLang="en-US" sz="1200" dirty="0" smtClean="0"/>
              <a:t>Inupiaq is spoken throughout much of northern Alaska. Inupiaq literally means “real or genuine person.” Out of 13,500 Inupiat, 3,000 mostly over the age of 40 speak Inupiaq.</a:t>
            </a:r>
          </a:p>
          <a:p>
            <a:pPr eaLnBrk="1" hangingPunct="1"/>
            <a:r>
              <a:rPr lang="en-US" altLang="en-US" sz="1200" dirty="0" smtClean="0"/>
              <a:t>Yupik is the largest of the state’s native languages; both in size of population and number of speakers. Out of 21,000 people, abut 10,000 speak the language. Children still grow up speaking Yupik as their first language in 17 of 68 Yupik villages, mainly on the Lower Kuskokwim River and Nelson Island.</a:t>
            </a:r>
          </a:p>
          <a:p>
            <a:pPr eaLnBrk="1" hangingPunct="1"/>
            <a:r>
              <a:rPr lang="en-US" altLang="en-US" sz="1200" dirty="0" err="1" smtClean="0"/>
              <a:t>Dena’ina</a:t>
            </a:r>
            <a:r>
              <a:rPr lang="en-US" altLang="en-US" sz="1200" dirty="0" smtClean="0"/>
              <a:t> is the </a:t>
            </a:r>
            <a:r>
              <a:rPr lang="en-US" altLang="en-US" sz="1200" dirty="0" err="1" smtClean="0"/>
              <a:t>Athabascan</a:t>
            </a:r>
            <a:r>
              <a:rPr lang="en-US" altLang="en-US" sz="1200" dirty="0" smtClean="0"/>
              <a:t> language of the Cook Inlet area with four dialects on the Kenai Peninsula, Upper Inlet area above Anchorage, and coastal and inland areas of the west side of Cook Inlet. Out of 900 people, 75 still speak the language.</a:t>
            </a:r>
            <a:r>
              <a:rPr lang="en-US" altLang="en-US" sz="1200" baseline="0" dirty="0" smtClean="0"/>
              <a:t> </a:t>
            </a:r>
            <a:r>
              <a:rPr lang="en-US" altLang="en-US" sz="1200" dirty="0" smtClean="0"/>
              <a:t>Southeast Alaska’s people, the Tlingit, </a:t>
            </a:r>
            <a:r>
              <a:rPr lang="en-US" altLang="en-US" sz="1200" dirty="0" err="1" smtClean="0"/>
              <a:t>Haida</a:t>
            </a:r>
            <a:r>
              <a:rPr lang="en-US" altLang="en-US" sz="1200" dirty="0" smtClean="0"/>
              <a:t> and </a:t>
            </a:r>
            <a:r>
              <a:rPr lang="en-US" altLang="en-US" sz="1200" dirty="0" err="1" smtClean="0"/>
              <a:t>Tshimshian</a:t>
            </a:r>
            <a:r>
              <a:rPr lang="en-US" altLang="en-US" sz="1200" dirty="0" smtClean="0"/>
              <a:t> continue to practice their respective dialects, although there are not many speakers.</a:t>
            </a:r>
          </a:p>
          <a:p>
            <a:endParaRPr lang="en-US" dirty="0" smtClean="0"/>
          </a:p>
          <a:p>
            <a:pPr eaLnBrk="1" hangingPunct="1"/>
            <a:r>
              <a:rPr lang="en-US" altLang="en-US" sz="1200" dirty="0" smtClean="0"/>
              <a:t>Many Alaska Natives live in remote village communities ranging from several hundred to several thousand persons. Some of the more isolated communities strive to maintain a subsistence economy, hunting and fishing for survival. Life centers around the extended family and some traditional practices are carried on.</a:t>
            </a:r>
          </a:p>
          <a:p>
            <a:pPr eaLnBrk="1" hangingPunct="1"/>
            <a:endParaRPr lang="en-US" altLang="en-US" sz="1200" dirty="0" smtClean="0"/>
          </a:p>
          <a:p>
            <a:pPr eaLnBrk="1" hangingPunct="1"/>
            <a:endParaRPr lang="en-US" altLang="en-US" sz="1200" dirty="0" smtClean="0"/>
          </a:p>
        </p:txBody>
      </p:sp>
      <p:sp>
        <p:nvSpPr>
          <p:cNvPr id="4" name="Slide Number Placeholder 3"/>
          <p:cNvSpPr>
            <a:spLocks noGrp="1"/>
          </p:cNvSpPr>
          <p:nvPr>
            <p:ph type="sldNum" sz="quarter" idx="10"/>
          </p:nvPr>
        </p:nvSpPr>
        <p:spPr/>
        <p:txBody>
          <a:bodyPr/>
          <a:lstStyle/>
          <a:p>
            <a:fld id="{960B30FD-B15E-4B74-91C3-3D4EE971223F}" type="slidenum">
              <a:rPr lang="en-US" smtClean="0"/>
              <a:t>13</a:t>
            </a:fld>
            <a:endParaRPr lang="en-US"/>
          </a:p>
        </p:txBody>
      </p:sp>
    </p:spTree>
    <p:extLst>
      <p:ext uri="{BB962C8B-B14F-4D97-AF65-F5344CB8AC3E}">
        <p14:creationId xmlns:p14="http://schemas.microsoft.com/office/powerpoint/2010/main" val="164231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rgbClr val="00FFFF"/>
                </a:solidFill>
                <a:latin typeface="Times New Roman" pitchFamily="18" charset="0"/>
                <a:ea typeface="Osaka" pitchFamily="-112" charset="-128"/>
              </a:defRPr>
            </a:lvl1pPr>
            <a:lvl2pPr marL="37931725" indent="-37474525">
              <a:defRPr sz="3600">
                <a:solidFill>
                  <a:srgbClr val="00FFFF"/>
                </a:solidFill>
                <a:latin typeface="Times New Roman" pitchFamily="18" charset="0"/>
                <a:ea typeface="Osaka" pitchFamily="-112" charset="-128"/>
              </a:defRPr>
            </a:lvl2pPr>
            <a:lvl3pPr>
              <a:defRPr sz="3600">
                <a:solidFill>
                  <a:srgbClr val="00FFFF"/>
                </a:solidFill>
                <a:latin typeface="Times New Roman" pitchFamily="18" charset="0"/>
                <a:ea typeface="Osaka" pitchFamily="-112" charset="-128"/>
              </a:defRPr>
            </a:lvl3pPr>
            <a:lvl4pPr>
              <a:defRPr sz="3600">
                <a:solidFill>
                  <a:srgbClr val="00FFFF"/>
                </a:solidFill>
                <a:latin typeface="Times New Roman" pitchFamily="18" charset="0"/>
                <a:ea typeface="Osaka" pitchFamily="-112" charset="-128"/>
              </a:defRPr>
            </a:lvl4pPr>
            <a:lvl5pPr>
              <a:defRPr sz="3600">
                <a:solidFill>
                  <a:srgbClr val="00FFFF"/>
                </a:solidFill>
                <a:latin typeface="Times New Roman" pitchFamily="18" charset="0"/>
                <a:ea typeface="Osaka" pitchFamily="-112" charset="-128"/>
              </a:defRPr>
            </a:lvl5pPr>
            <a:lvl6pPr marL="457200" eaLnBrk="0" fontAlgn="base" hangingPunct="0">
              <a:spcBef>
                <a:spcPct val="0"/>
              </a:spcBef>
              <a:spcAft>
                <a:spcPct val="0"/>
              </a:spcAft>
              <a:defRPr sz="3600">
                <a:solidFill>
                  <a:srgbClr val="00FFFF"/>
                </a:solidFill>
                <a:latin typeface="Times New Roman" pitchFamily="18" charset="0"/>
                <a:ea typeface="Osaka" pitchFamily="-112" charset="-128"/>
              </a:defRPr>
            </a:lvl6pPr>
            <a:lvl7pPr marL="914400" eaLnBrk="0" fontAlgn="base" hangingPunct="0">
              <a:spcBef>
                <a:spcPct val="0"/>
              </a:spcBef>
              <a:spcAft>
                <a:spcPct val="0"/>
              </a:spcAft>
              <a:defRPr sz="3600">
                <a:solidFill>
                  <a:srgbClr val="00FFFF"/>
                </a:solidFill>
                <a:latin typeface="Times New Roman" pitchFamily="18" charset="0"/>
                <a:ea typeface="Osaka" pitchFamily="-112" charset="-128"/>
              </a:defRPr>
            </a:lvl7pPr>
            <a:lvl8pPr marL="1371600" eaLnBrk="0" fontAlgn="base" hangingPunct="0">
              <a:spcBef>
                <a:spcPct val="0"/>
              </a:spcBef>
              <a:spcAft>
                <a:spcPct val="0"/>
              </a:spcAft>
              <a:defRPr sz="3600">
                <a:solidFill>
                  <a:srgbClr val="00FFFF"/>
                </a:solidFill>
                <a:latin typeface="Times New Roman" pitchFamily="18" charset="0"/>
                <a:ea typeface="Osaka" pitchFamily="-112" charset="-128"/>
              </a:defRPr>
            </a:lvl8pPr>
            <a:lvl9pPr marL="1828800" eaLnBrk="0" fontAlgn="base" hangingPunct="0">
              <a:spcBef>
                <a:spcPct val="0"/>
              </a:spcBef>
              <a:spcAft>
                <a:spcPct val="0"/>
              </a:spcAft>
              <a:defRPr sz="3600">
                <a:solidFill>
                  <a:srgbClr val="00FFFF"/>
                </a:solidFill>
                <a:latin typeface="Times New Roman" pitchFamily="18" charset="0"/>
                <a:ea typeface="Osaka" pitchFamily="-112" charset="-128"/>
              </a:defRPr>
            </a:lvl9pPr>
          </a:lstStyle>
          <a:p>
            <a:fld id="{352BECA5-A8F4-4C78-B693-A515AE11B286}" type="slidenum">
              <a:rPr lang="en-US" altLang="en-US" sz="1200">
                <a:solidFill>
                  <a:schemeClr val="tx1"/>
                </a:solidFill>
                <a:latin typeface="Times" pitchFamily="-112" charset="0"/>
              </a:rPr>
              <a:pPr/>
              <a:t>15</a:t>
            </a:fld>
            <a:endParaRPr lang="en-US" altLang="en-US" sz="1200">
              <a:solidFill>
                <a:schemeClr val="tx1"/>
              </a:solidFill>
              <a:latin typeface="Times" pitchFamily="-112"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B81E74-2029-9649-B20C-9DC0E6727055}"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D9B37-5C5C-BA44-9DDE-2A1F4A2333A2}" type="slidenum">
              <a:rPr lang="en-US" smtClean="0"/>
              <a:t>‹#›</a:t>
            </a:fld>
            <a:endParaRPr lang="en-US"/>
          </a:p>
        </p:txBody>
      </p:sp>
    </p:spTree>
    <p:extLst>
      <p:ext uri="{BB962C8B-B14F-4D97-AF65-F5344CB8AC3E}">
        <p14:creationId xmlns:p14="http://schemas.microsoft.com/office/powerpoint/2010/main" val="32713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81E74-2029-9649-B20C-9DC0E6727055}"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D9B37-5C5C-BA44-9DDE-2A1F4A2333A2}" type="slidenum">
              <a:rPr lang="en-US" smtClean="0"/>
              <a:t>‹#›</a:t>
            </a:fld>
            <a:endParaRPr lang="en-US"/>
          </a:p>
        </p:txBody>
      </p:sp>
    </p:spTree>
    <p:extLst>
      <p:ext uri="{BB962C8B-B14F-4D97-AF65-F5344CB8AC3E}">
        <p14:creationId xmlns:p14="http://schemas.microsoft.com/office/powerpoint/2010/main" val="356353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81E74-2029-9649-B20C-9DC0E6727055}"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D9B37-5C5C-BA44-9DDE-2A1F4A2333A2}" type="slidenum">
              <a:rPr lang="en-US" smtClean="0"/>
              <a:t>‹#›</a:t>
            </a:fld>
            <a:endParaRPr lang="en-US"/>
          </a:p>
        </p:txBody>
      </p:sp>
    </p:spTree>
    <p:extLst>
      <p:ext uri="{BB962C8B-B14F-4D97-AF65-F5344CB8AC3E}">
        <p14:creationId xmlns:p14="http://schemas.microsoft.com/office/powerpoint/2010/main" val="3163683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81E74-2029-9649-B20C-9DC0E6727055}"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D9B37-5C5C-BA44-9DDE-2A1F4A2333A2}" type="slidenum">
              <a:rPr lang="en-US" smtClean="0"/>
              <a:t>‹#›</a:t>
            </a:fld>
            <a:endParaRPr lang="en-US"/>
          </a:p>
        </p:txBody>
      </p:sp>
    </p:spTree>
    <p:extLst>
      <p:ext uri="{BB962C8B-B14F-4D97-AF65-F5344CB8AC3E}">
        <p14:creationId xmlns:p14="http://schemas.microsoft.com/office/powerpoint/2010/main" val="143157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81E74-2029-9649-B20C-9DC0E6727055}"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D9B37-5C5C-BA44-9DDE-2A1F4A2333A2}" type="slidenum">
              <a:rPr lang="en-US" smtClean="0"/>
              <a:t>‹#›</a:t>
            </a:fld>
            <a:endParaRPr lang="en-US"/>
          </a:p>
        </p:txBody>
      </p:sp>
    </p:spTree>
    <p:extLst>
      <p:ext uri="{BB962C8B-B14F-4D97-AF65-F5344CB8AC3E}">
        <p14:creationId xmlns:p14="http://schemas.microsoft.com/office/powerpoint/2010/main" val="228363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B81E74-2029-9649-B20C-9DC0E6727055}" type="datetimeFigureOut">
              <a:rPr lang="en-US" smtClean="0"/>
              <a:t>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D9B37-5C5C-BA44-9DDE-2A1F4A2333A2}" type="slidenum">
              <a:rPr lang="en-US" smtClean="0"/>
              <a:t>‹#›</a:t>
            </a:fld>
            <a:endParaRPr lang="en-US"/>
          </a:p>
        </p:txBody>
      </p:sp>
    </p:spTree>
    <p:extLst>
      <p:ext uri="{BB962C8B-B14F-4D97-AF65-F5344CB8AC3E}">
        <p14:creationId xmlns:p14="http://schemas.microsoft.com/office/powerpoint/2010/main" val="359314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B81E74-2029-9649-B20C-9DC0E6727055}" type="datetimeFigureOut">
              <a:rPr lang="en-US" smtClean="0"/>
              <a:t>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D9B37-5C5C-BA44-9DDE-2A1F4A2333A2}" type="slidenum">
              <a:rPr lang="en-US" smtClean="0"/>
              <a:t>‹#›</a:t>
            </a:fld>
            <a:endParaRPr lang="en-US"/>
          </a:p>
        </p:txBody>
      </p:sp>
    </p:spTree>
    <p:extLst>
      <p:ext uri="{BB962C8B-B14F-4D97-AF65-F5344CB8AC3E}">
        <p14:creationId xmlns:p14="http://schemas.microsoft.com/office/powerpoint/2010/main" val="3519467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B81E74-2029-9649-B20C-9DC0E6727055}" type="datetimeFigureOut">
              <a:rPr lang="en-US" smtClean="0"/>
              <a:t>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CD9B37-5C5C-BA44-9DDE-2A1F4A2333A2}" type="slidenum">
              <a:rPr lang="en-US" smtClean="0"/>
              <a:t>‹#›</a:t>
            </a:fld>
            <a:endParaRPr lang="en-US"/>
          </a:p>
        </p:txBody>
      </p:sp>
    </p:spTree>
    <p:extLst>
      <p:ext uri="{BB962C8B-B14F-4D97-AF65-F5344CB8AC3E}">
        <p14:creationId xmlns:p14="http://schemas.microsoft.com/office/powerpoint/2010/main" val="373174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81E74-2029-9649-B20C-9DC0E6727055}" type="datetimeFigureOut">
              <a:rPr lang="en-US" smtClean="0"/>
              <a:t>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CD9B37-5C5C-BA44-9DDE-2A1F4A2333A2}" type="slidenum">
              <a:rPr lang="en-US" smtClean="0"/>
              <a:t>‹#›</a:t>
            </a:fld>
            <a:endParaRPr lang="en-US"/>
          </a:p>
        </p:txBody>
      </p:sp>
    </p:spTree>
    <p:extLst>
      <p:ext uri="{BB962C8B-B14F-4D97-AF65-F5344CB8AC3E}">
        <p14:creationId xmlns:p14="http://schemas.microsoft.com/office/powerpoint/2010/main" val="258564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81E74-2029-9649-B20C-9DC0E6727055}" type="datetimeFigureOut">
              <a:rPr lang="en-US" smtClean="0"/>
              <a:t>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D9B37-5C5C-BA44-9DDE-2A1F4A2333A2}" type="slidenum">
              <a:rPr lang="en-US" smtClean="0"/>
              <a:t>‹#›</a:t>
            </a:fld>
            <a:endParaRPr lang="en-US"/>
          </a:p>
        </p:txBody>
      </p:sp>
    </p:spTree>
    <p:extLst>
      <p:ext uri="{BB962C8B-B14F-4D97-AF65-F5344CB8AC3E}">
        <p14:creationId xmlns:p14="http://schemas.microsoft.com/office/powerpoint/2010/main" val="40903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81E74-2029-9649-B20C-9DC0E6727055}" type="datetimeFigureOut">
              <a:rPr lang="en-US" smtClean="0"/>
              <a:t>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D9B37-5C5C-BA44-9DDE-2A1F4A2333A2}" type="slidenum">
              <a:rPr lang="en-US" smtClean="0"/>
              <a:t>‹#›</a:t>
            </a:fld>
            <a:endParaRPr lang="en-US"/>
          </a:p>
        </p:txBody>
      </p:sp>
    </p:spTree>
    <p:extLst>
      <p:ext uri="{BB962C8B-B14F-4D97-AF65-F5344CB8AC3E}">
        <p14:creationId xmlns:p14="http://schemas.microsoft.com/office/powerpoint/2010/main" val="33151255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81E74-2029-9649-B20C-9DC0E6727055}" type="datetimeFigureOut">
              <a:rPr lang="en-US" smtClean="0"/>
              <a:t>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D9B37-5C5C-BA44-9DDE-2A1F4A2333A2}" type="slidenum">
              <a:rPr lang="en-US" smtClean="0"/>
              <a:t>‹#›</a:t>
            </a:fld>
            <a:endParaRPr lang="en-US"/>
          </a:p>
        </p:txBody>
      </p:sp>
    </p:spTree>
    <p:extLst>
      <p:ext uri="{BB962C8B-B14F-4D97-AF65-F5344CB8AC3E}">
        <p14:creationId xmlns:p14="http://schemas.microsoft.com/office/powerpoint/2010/main" val="4283296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hyperlink" Target="http://www.anthctoday.org/epicenter/data/regions/statewide/index.html" TargetMode="External"/><Relationship Id="rId4" Type="http://schemas.openxmlformats.org/officeDocument/2006/relationships/hyperlink" Target="http://laborstats.alaska.gov/pop/projected/pub/popproj.pdf"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nthc.org/chs/wp/injprev/upload/ANTHC-Injury-Atlas-2008.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lders.uaa.alaska.edu/Publications/yr1_2qualitative.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1235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8512"/>
            <a:ext cx="8229600" cy="950976"/>
          </a:xfrm>
        </p:spPr>
        <p:txBody>
          <a:bodyPr>
            <a:normAutofit/>
          </a:bodyPr>
          <a:lstStyle/>
          <a:p>
            <a:pPr algn="l"/>
            <a:r>
              <a:rPr lang="en-US" sz="4000" dirty="0" smtClean="0"/>
              <a:t>Truncated Age Distribution</a:t>
            </a:r>
            <a:endParaRPr lang="en-US" sz="4000" dirty="0"/>
          </a:p>
        </p:txBody>
      </p:sp>
      <p:sp>
        <p:nvSpPr>
          <p:cNvPr id="3" name="Content Placeholder 2"/>
          <p:cNvSpPr>
            <a:spLocks noGrp="1"/>
          </p:cNvSpPr>
          <p:nvPr>
            <p:ph idx="1"/>
          </p:nvPr>
        </p:nvSpPr>
        <p:spPr>
          <a:xfrm>
            <a:off x="457200" y="1914144"/>
            <a:ext cx="8229600" cy="4181856"/>
          </a:xfrm>
        </p:spPr>
        <p:txBody>
          <a:bodyPr>
            <a:normAutofit/>
          </a:bodyPr>
          <a:lstStyle/>
          <a:p>
            <a:pPr>
              <a:buFont typeface="Wingdings" panose="05000000000000000000" pitchFamily="2" charset="2"/>
              <a:buChar char="Ø"/>
            </a:pPr>
            <a:r>
              <a:rPr lang="en-US" dirty="0" smtClean="0"/>
              <a:t>45-54 </a:t>
            </a:r>
            <a:r>
              <a:rPr lang="en-US" dirty="0"/>
              <a:t>segment decreased </a:t>
            </a:r>
            <a:r>
              <a:rPr lang="en-US" dirty="0" smtClean="0"/>
              <a:t>from 16</a:t>
            </a:r>
            <a:r>
              <a:rPr lang="en-US" dirty="0"/>
              <a:t>% in 2010 to 14% in </a:t>
            </a:r>
            <a:r>
              <a:rPr lang="en-US" dirty="0" smtClean="0"/>
              <a:t>2013</a:t>
            </a:r>
          </a:p>
          <a:p>
            <a:pPr>
              <a:buFont typeface="Wingdings" panose="05000000000000000000" pitchFamily="2" charset="2"/>
              <a:buChar char="Ø"/>
            </a:pPr>
            <a:r>
              <a:rPr lang="en-US" dirty="0" smtClean="0"/>
              <a:t>55-64 segment has sharply increased from 12% in 2010 to 13% in 2013</a:t>
            </a:r>
          </a:p>
          <a:p>
            <a:pPr>
              <a:buFont typeface="Wingdings" panose="05000000000000000000" pitchFamily="2" charset="2"/>
              <a:buChar char="Ø"/>
            </a:pPr>
            <a:r>
              <a:rPr lang="en-US" dirty="0" smtClean="0"/>
              <a:t>65 + segment from 8% in 2010 to 9% in 2013 and will continue to dramatically increase with aging of the baby boomers*</a:t>
            </a:r>
          </a:p>
          <a:p>
            <a:pPr marL="0" indent="0">
              <a:buNone/>
            </a:pPr>
            <a:r>
              <a:rPr lang="en-US" sz="1600" dirty="0" smtClean="0"/>
              <a:t>                    http</a:t>
            </a:r>
            <a:r>
              <a:rPr lang="en-US" sz="1600" dirty="0"/>
              <a:t>://labor.alaska.gov/research/pop/estimates/pub/popover.pdf</a:t>
            </a:r>
          </a:p>
          <a:p>
            <a:pPr>
              <a:buFont typeface="Wingdings" panose="05000000000000000000" pitchFamily="2" charset="2"/>
              <a:buChar char="Ø"/>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http://labor.alaska.gov/research/pop/estimates/pub/popover.pdf</a:t>
            </a:r>
            <a:endParaRPr lang="en-US" dirty="0"/>
          </a:p>
        </p:txBody>
      </p:sp>
    </p:spTree>
    <p:extLst>
      <p:ext uri="{BB962C8B-B14F-4D97-AF65-F5344CB8AC3E}">
        <p14:creationId xmlns:p14="http://schemas.microsoft.com/office/powerpoint/2010/main" val="1200236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84960" y="5205985"/>
            <a:ext cx="6108192" cy="682752"/>
          </a:xfrm>
        </p:spPr>
        <p:txBody>
          <a:bodyPr/>
          <a:lstStyle>
            <a:lvl1pPr>
              <a:defRPr sz="2400">
                <a:solidFill>
                  <a:schemeClr val="tx1"/>
                </a:solidFill>
                <a:latin typeface="Arial" charset="0"/>
                <a:ea typeface="ＭＳ Ｐゴシック" pitchFamily="-112" charset="-128"/>
              </a:defRPr>
            </a:lvl1pPr>
            <a:lvl2pPr marL="37931725" indent="-37474525">
              <a:defRPr sz="2400">
                <a:solidFill>
                  <a:schemeClr val="tx1"/>
                </a:solidFill>
                <a:latin typeface="Arial" charset="0"/>
                <a:ea typeface="ＭＳ Ｐゴシック" pitchFamily="-112" charset="-128"/>
              </a:defRPr>
            </a:lvl2pPr>
            <a:lvl3pPr>
              <a:defRPr sz="2400">
                <a:solidFill>
                  <a:schemeClr val="tx1"/>
                </a:solidFill>
                <a:latin typeface="Arial" charset="0"/>
                <a:ea typeface="ＭＳ Ｐゴシック" pitchFamily="-112" charset="-128"/>
              </a:defRPr>
            </a:lvl3pPr>
            <a:lvl4pPr>
              <a:defRPr sz="2400">
                <a:solidFill>
                  <a:schemeClr val="tx1"/>
                </a:solidFill>
                <a:latin typeface="Arial" charset="0"/>
                <a:ea typeface="ＭＳ Ｐゴシック" pitchFamily="-112" charset="-128"/>
              </a:defRPr>
            </a:lvl4pPr>
            <a:lvl5pPr>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r>
              <a:rPr lang="en-US" altLang="en-US" sz="1400" dirty="0" smtClean="0">
                <a:latin typeface="Tahoma" pitchFamily="-112" charset="0"/>
                <a:hlinkClick r:id="rId3"/>
              </a:rPr>
              <a:t>http://www.anthctoday.org/epicenter/data/regions/statewide/index.html</a:t>
            </a:r>
            <a:endParaRPr lang="en-US" altLang="en-US" sz="1400" dirty="0" smtClean="0">
              <a:latin typeface="Tahoma" pitchFamily="-112" charset="0"/>
            </a:endParaRPr>
          </a:p>
          <a:p>
            <a:r>
              <a:rPr lang="en-US" altLang="en-US" sz="1400" dirty="0">
                <a:latin typeface="Tahoma" pitchFamily="-112" charset="0"/>
                <a:hlinkClick r:id="rId4"/>
              </a:rPr>
              <a:t>http://</a:t>
            </a:r>
            <a:r>
              <a:rPr lang="en-US" altLang="en-US" sz="1400" dirty="0" smtClean="0">
                <a:latin typeface="Tahoma" pitchFamily="-112" charset="0"/>
                <a:hlinkClick r:id="rId4"/>
              </a:rPr>
              <a:t>laborstats.alaska.gov/pop/projected/pub/popproj.pdf</a:t>
            </a:r>
            <a:endParaRPr lang="en-US" altLang="en-US" sz="1400" dirty="0" smtClean="0">
              <a:latin typeface="Tahoma" pitchFamily="-112" charset="0"/>
            </a:endParaRPr>
          </a:p>
          <a:p>
            <a:endParaRPr lang="en-US" altLang="en-US" sz="1400" dirty="0">
              <a:latin typeface="Tahoma" pitchFamily="-112" charset="0"/>
            </a:endParaRPr>
          </a:p>
        </p:txBody>
      </p:sp>
      <p:sp>
        <p:nvSpPr>
          <p:cNvPr id="25604" name="Rectangle 2"/>
          <p:cNvSpPr>
            <a:spLocks noGrp="1" noChangeArrowheads="1"/>
          </p:cNvSpPr>
          <p:nvPr>
            <p:ph type="title"/>
          </p:nvPr>
        </p:nvSpPr>
        <p:spPr>
          <a:xfrm>
            <a:off x="457200" y="975360"/>
            <a:ext cx="7699248" cy="1194816"/>
          </a:xfrm>
        </p:spPr>
        <p:txBody>
          <a:bodyPr>
            <a:noAutofit/>
          </a:bodyPr>
          <a:lstStyle/>
          <a:p>
            <a:pPr algn="ctr" eaLnBrk="1" hangingPunct="1"/>
            <a:r>
              <a:rPr lang="en-US" altLang="en-US" sz="4000" dirty="0" smtClean="0">
                <a:latin typeface="+mn-lt"/>
              </a:rPr>
              <a:t>Alaska Native Elder Demographics</a:t>
            </a:r>
          </a:p>
        </p:txBody>
      </p:sp>
      <p:sp>
        <p:nvSpPr>
          <p:cNvPr id="25605" name="Rectangle 3"/>
          <p:cNvSpPr>
            <a:spLocks noGrp="1" noChangeArrowheads="1"/>
          </p:cNvSpPr>
          <p:nvPr>
            <p:ph type="body" idx="1"/>
          </p:nvPr>
        </p:nvSpPr>
        <p:spPr>
          <a:xfrm>
            <a:off x="457200" y="1938529"/>
            <a:ext cx="8229600" cy="3352800"/>
          </a:xfrm>
        </p:spPr>
        <p:txBody>
          <a:bodyPr>
            <a:normAutofit lnSpcReduction="10000"/>
          </a:bodyPr>
          <a:lstStyle/>
          <a:p>
            <a:r>
              <a:rPr lang="en-US" altLang="en-US" sz="2400" dirty="0"/>
              <a:t>Life expectancy increased from 5.2 years since 1980-1983 reaching 70.5 years between 2004-2008</a:t>
            </a:r>
          </a:p>
          <a:p>
            <a:pPr eaLnBrk="1" hangingPunct="1"/>
            <a:r>
              <a:rPr lang="en-US" altLang="en-US" sz="2400" dirty="0" smtClean="0"/>
              <a:t>Alaska Natives and American Indians have higher proportion of younger age groups and lower proportion of senior citizens</a:t>
            </a:r>
          </a:p>
          <a:p>
            <a:pPr eaLnBrk="1" hangingPunct="1">
              <a:buFont typeface="Wingdings" panose="05000000000000000000" pitchFamily="2" charset="2"/>
              <a:buChar char="Ø"/>
            </a:pPr>
            <a:r>
              <a:rPr lang="en-US" altLang="en-US" sz="2400" dirty="0" smtClean="0"/>
              <a:t>0-9 years = 39.1%</a:t>
            </a:r>
          </a:p>
          <a:p>
            <a:pPr eaLnBrk="1" hangingPunct="1">
              <a:buFont typeface="Wingdings" panose="05000000000000000000" pitchFamily="2" charset="2"/>
              <a:buChar char="Ø"/>
            </a:pPr>
            <a:r>
              <a:rPr lang="en-US" altLang="en-US" sz="2400" dirty="0" smtClean="0"/>
              <a:t>20-44 years = 33.4%</a:t>
            </a:r>
          </a:p>
          <a:p>
            <a:pPr eaLnBrk="1" hangingPunct="1">
              <a:buFont typeface="Wingdings" panose="05000000000000000000" pitchFamily="2" charset="2"/>
              <a:buChar char="Ø"/>
            </a:pPr>
            <a:r>
              <a:rPr lang="en-US" altLang="en-US" sz="2400" dirty="0" smtClean="0"/>
              <a:t>45-64 years = 20.8%</a:t>
            </a:r>
          </a:p>
          <a:p>
            <a:pPr eaLnBrk="1" hangingPunct="1">
              <a:buFont typeface="Wingdings" panose="05000000000000000000" pitchFamily="2" charset="2"/>
              <a:buChar char="Ø"/>
            </a:pPr>
            <a:r>
              <a:rPr lang="en-US" altLang="en-US" sz="2400" dirty="0" smtClean="0"/>
              <a:t>65 + = 6.6%</a:t>
            </a:r>
          </a:p>
          <a:p>
            <a:pPr eaLnBrk="1" hangingPunct="1">
              <a:buFont typeface="Wingdings" panose="05000000000000000000" pitchFamily="2" charset="2"/>
              <a:buChar char="Ø"/>
            </a:pPr>
            <a:endParaRPr lang="en-US" altLang="en-US" sz="2000" dirty="0" smtClean="0">
              <a:latin typeface="Arial" charset="0"/>
            </a:endParaRPr>
          </a:p>
          <a:p>
            <a:pPr eaLnBrk="1" hangingPunct="1"/>
            <a:endParaRPr lang="en-US" altLang="en-US" sz="2000" dirty="0" smtClean="0">
              <a:latin typeface="Arial" charset="0"/>
            </a:endParaRPr>
          </a:p>
        </p:txBody>
      </p:sp>
    </p:spTree>
    <p:extLst>
      <p:ext uri="{BB962C8B-B14F-4D97-AF65-F5344CB8AC3E}">
        <p14:creationId xmlns:p14="http://schemas.microsoft.com/office/powerpoint/2010/main" val="11785365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527"/>
            <a:ext cx="8229600" cy="651205"/>
          </a:xfrm>
        </p:spPr>
        <p:txBody>
          <a:bodyPr>
            <a:normAutofit fontScale="90000"/>
          </a:bodyPr>
          <a:lstStyle/>
          <a:p>
            <a:pPr algn="l"/>
            <a:r>
              <a:rPr lang="en-US" dirty="0" smtClean="0"/>
              <a:t>Health Stats</a:t>
            </a:r>
            <a:endParaRPr lang="en-US" dirty="0"/>
          </a:p>
        </p:txBody>
      </p:sp>
      <p:sp>
        <p:nvSpPr>
          <p:cNvPr id="3" name="Content Placeholder 2"/>
          <p:cNvSpPr>
            <a:spLocks noGrp="1"/>
          </p:cNvSpPr>
          <p:nvPr>
            <p:ph idx="1"/>
          </p:nvPr>
        </p:nvSpPr>
        <p:spPr>
          <a:xfrm>
            <a:off x="457200" y="1611732"/>
            <a:ext cx="8229600" cy="4514431"/>
          </a:xfrm>
        </p:spPr>
        <p:txBody>
          <a:bodyPr>
            <a:normAutofit lnSpcReduction="10000"/>
          </a:bodyPr>
          <a:lstStyle/>
          <a:p>
            <a:r>
              <a:rPr lang="en-US" sz="2600" dirty="0" smtClean="0"/>
              <a:t>Alaska Natives leading cause of death are unintentional and intentional injuries combined</a:t>
            </a:r>
          </a:p>
          <a:p>
            <a:r>
              <a:rPr lang="en-US" sz="2600" dirty="0" smtClean="0"/>
              <a:t>Unintentional injuries alone are the third leading cause of death, preceded only by cancer and heart disease</a:t>
            </a:r>
          </a:p>
          <a:p>
            <a:r>
              <a:rPr lang="en-US" sz="2600" dirty="0" smtClean="0"/>
              <a:t>Unintentional rate for Alaska Native Peoples is twice that of all Alaskans and 3X greater than the rate among the U.S., all races.</a:t>
            </a:r>
          </a:p>
          <a:p>
            <a:r>
              <a:rPr lang="en-US" sz="2600" dirty="0" smtClean="0"/>
              <a:t>Intentional injuries include homicide and suicide</a:t>
            </a:r>
          </a:p>
          <a:p>
            <a:r>
              <a:rPr lang="en-US" sz="2600" dirty="0" smtClean="0"/>
              <a:t>Suicide is the fourth leading cause of death</a:t>
            </a:r>
          </a:p>
          <a:p>
            <a:r>
              <a:rPr lang="en-US" sz="2600" dirty="0" smtClean="0"/>
              <a:t>Homicide is the seventh leading cause of death for Alaska Natives</a:t>
            </a:r>
          </a:p>
          <a:p>
            <a:endParaRPr lang="en-US" dirty="0" smtClean="0"/>
          </a:p>
          <a:p>
            <a:endParaRPr lang="en-US" dirty="0"/>
          </a:p>
        </p:txBody>
      </p:sp>
    </p:spTree>
    <p:extLst>
      <p:ext uri="{BB962C8B-B14F-4D97-AF65-F5344CB8AC3E}">
        <p14:creationId xmlns:p14="http://schemas.microsoft.com/office/powerpoint/2010/main" val="1529687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92" y="1036320"/>
            <a:ext cx="8229600" cy="755904"/>
          </a:xfrm>
        </p:spPr>
        <p:txBody>
          <a:bodyPr>
            <a:normAutofit fontScale="90000"/>
          </a:bodyPr>
          <a:lstStyle/>
          <a:p>
            <a:pPr algn="l"/>
            <a:r>
              <a:rPr lang="en-US" sz="3600" dirty="0" smtClean="0"/>
              <a:t/>
            </a:r>
            <a:br>
              <a:rPr lang="en-US" sz="3600" dirty="0" smtClean="0"/>
            </a:br>
            <a:r>
              <a:rPr lang="en-US" sz="3600" dirty="0" smtClean="0"/>
              <a:t>Alaska Native People and Their Languages</a:t>
            </a:r>
            <a:br>
              <a:rPr lang="en-US" sz="3600" dirty="0" smtClean="0"/>
            </a:br>
            <a:endParaRPr lang="en-US" sz="36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792224"/>
            <a:ext cx="9144000" cy="3889248"/>
          </a:xfrm>
        </p:spPr>
      </p:pic>
      <p:sp>
        <p:nvSpPr>
          <p:cNvPr id="7" name="Footer Placeholder 6"/>
          <p:cNvSpPr>
            <a:spLocks noGrp="1"/>
          </p:cNvSpPr>
          <p:nvPr>
            <p:ph type="ftr" sz="quarter" idx="11"/>
          </p:nvPr>
        </p:nvSpPr>
        <p:spPr>
          <a:xfrm>
            <a:off x="1706880" y="5681473"/>
            <a:ext cx="5839968" cy="426719"/>
          </a:xfrm>
        </p:spPr>
        <p:txBody>
          <a:bodyPr/>
          <a:lstStyle/>
          <a:p>
            <a:r>
              <a:rPr lang="en-US" dirty="0" smtClean="0"/>
              <a:t>http://www.ankn.uaf.edu/npe/images/ANLmap.gif</a:t>
            </a:r>
            <a:endParaRPr lang="en-US" dirty="0"/>
          </a:p>
        </p:txBody>
      </p:sp>
    </p:spTree>
    <p:extLst>
      <p:ext uri="{BB962C8B-B14F-4D97-AF65-F5344CB8AC3E}">
        <p14:creationId xmlns:p14="http://schemas.microsoft.com/office/powerpoint/2010/main" val="13192377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499360"/>
            <a:ext cx="8229600" cy="1524000"/>
          </a:xfrm>
        </p:spPr>
        <p:txBody>
          <a:bodyPr>
            <a:normAutofit fontScale="90000"/>
          </a:bodyPr>
          <a:lstStyle/>
          <a:p>
            <a:r>
              <a:rPr lang="en-US" dirty="0" smtClean="0"/>
              <a:t>Historical Context and Alaska Natives: The Cohort Analysis Method</a:t>
            </a:r>
            <a:endParaRPr lang="en-US" dirty="0"/>
          </a:p>
        </p:txBody>
      </p:sp>
    </p:spTree>
    <p:extLst>
      <p:ext uri="{BB962C8B-B14F-4D97-AF65-F5344CB8AC3E}">
        <p14:creationId xmlns:p14="http://schemas.microsoft.com/office/powerpoint/2010/main" val="907419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074488"/>
            <a:ext cx="8915400" cy="895406"/>
          </a:xfrm>
        </p:spPr>
        <p:txBody>
          <a:bodyPr>
            <a:normAutofit/>
          </a:bodyPr>
          <a:lstStyle/>
          <a:p>
            <a:pPr algn="l" eaLnBrk="1" hangingPunct="1"/>
            <a:r>
              <a:rPr lang="en-US" altLang="en-US" sz="3200" b="1" dirty="0" smtClean="0"/>
              <a:t>Cohort Analysis as a Tool in </a:t>
            </a:r>
            <a:r>
              <a:rPr lang="en-US" altLang="en-US" sz="3200" b="1" dirty="0" err="1" smtClean="0"/>
              <a:t>Ethnogeriatrics</a:t>
            </a:r>
            <a:endParaRPr lang="en-US" altLang="en-US" sz="3200" b="1" dirty="0" smtClean="0"/>
          </a:p>
        </p:txBody>
      </p:sp>
      <p:sp>
        <p:nvSpPr>
          <p:cNvPr id="10243" name="Rectangle 3"/>
          <p:cNvSpPr>
            <a:spLocks noGrp="1" noChangeArrowheads="1"/>
          </p:cNvSpPr>
          <p:nvPr>
            <p:ph type="body" idx="1"/>
          </p:nvPr>
        </p:nvSpPr>
        <p:spPr>
          <a:xfrm>
            <a:off x="381000" y="1969894"/>
            <a:ext cx="8305800" cy="4065146"/>
          </a:xfrm>
        </p:spPr>
        <p:txBody>
          <a:bodyPr>
            <a:normAutofit fontScale="92500"/>
          </a:bodyPr>
          <a:lstStyle/>
          <a:p>
            <a:pPr eaLnBrk="1" hangingPunct="1"/>
            <a:r>
              <a:rPr lang="en-US" altLang="en-US" sz="2400" dirty="0" smtClean="0"/>
              <a:t>Cohort Analysis is tool and provides insight into impact of ethnicity on health and mental health for elders</a:t>
            </a:r>
          </a:p>
          <a:p>
            <a:pPr eaLnBrk="1" hangingPunct="1"/>
            <a:r>
              <a:rPr lang="en-US" altLang="en-US" sz="2400" dirty="0" smtClean="0"/>
              <a:t>Historical events (e.g., colonialism, “great death”, boarding school experience) is reflected in values, health beliefs, illness behaviors, self-image, </a:t>
            </a:r>
            <a:r>
              <a:rPr lang="en-US" altLang="en-US" sz="2400" b="1" dirty="0" smtClean="0"/>
              <a:t>degree of trust</a:t>
            </a:r>
            <a:r>
              <a:rPr lang="en-US" altLang="en-US" sz="2400" dirty="0" smtClean="0"/>
              <a:t>, and expectations of providers</a:t>
            </a:r>
          </a:p>
          <a:p>
            <a:pPr eaLnBrk="1" hangingPunct="1"/>
            <a:r>
              <a:rPr lang="en-US" altLang="en-US" sz="2400" dirty="0" smtClean="0"/>
              <a:t>Can be used as educational aid in training health care professionals in gerontology/geriatrics and for organizing history taking and recording in clinical health and mental health setting</a:t>
            </a:r>
          </a:p>
          <a:p>
            <a:pPr algn="ctr" eaLnBrk="1" hangingPunct="1">
              <a:buFontTx/>
              <a:buNone/>
            </a:pPr>
            <a:endParaRPr lang="en-US" altLang="en-US" sz="1200" dirty="0" smtClean="0"/>
          </a:p>
          <a:p>
            <a:pPr eaLnBrk="1" hangingPunct="1">
              <a:buFontTx/>
              <a:buNone/>
            </a:pPr>
            <a:r>
              <a:rPr lang="en-US" altLang="en-US" sz="1200" dirty="0" smtClean="0"/>
              <a:t>(Cohort Analysis as a Tool in </a:t>
            </a:r>
            <a:r>
              <a:rPr lang="en-US" altLang="en-US" sz="1200" dirty="0" err="1" smtClean="0"/>
              <a:t>Ethnogeriatrics</a:t>
            </a:r>
            <a:r>
              <a:rPr lang="en-US" altLang="en-US" sz="1200" dirty="0" smtClean="0"/>
              <a:t>: Historical Profiles of Elders from Eight Ethnic Populations in the United States, Stanford GEC Monograph-1998, Adapted by Rosellen Rosich with Permission</a:t>
            </a:r>
            <a:r>
              <a:rPr lang="en-US" altLang="en-US" sz="1200" dirty="0"/>
              <a:t> </a:t>
            </a:r>
            <a:r>
              <a:rPr lang="en-US" altLang="en-US" sz="1200" dirty="0" smtClean="0"/>
              <a:t>for Alaska Natives)</a:t>
            </a:r>
          </a:p>
        </p:txBody>
      </p:sp>
    </p:spTree>
    <p:extLst>
      <p:ext uri="{BB962C8B-B14F-4D97-AF65-F5344CB8AC3E}">
        <p14:creationId xmlns:p14="http://schemas.microsoft.com/office/powerpoint/2010/main" val="35198404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500"/>
                                        <p:tgtEl>
                                          <p:spTgt spid="10242"/>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wipe(right)">
                                      <p:cBhvr>
                                        <p:cTn id="11" dur="500"/>
                                        <p:tgtEl>
                                          <p:spTgt spid="10243">
                                            <p:txEl>
                                              <p:pRg st="0" end="0"/>
                                            </p:txEl>
                                          </p:spTgt>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wipe(right)">
                                      <p:cBhvr>
                                        <p:cTn id="15" dur="500"/>
                                        <p:tgtEl>
                                          <p:spTgt spid="10243">
                                            <p:txEl>
                                              <p:pRg st="1" end="1"/>
                                            </p:txEl>
                                          </p:spTgt>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0243">
                                            <p:txEl>
                                              <p:pRg st="2" end="2"/>
                                            </p:txEl>
                                          </p:spTgt>
                                        </p:tgtEl>
                                        <p:attrNameLst>
                                          <p:attrName>style.visibility</p:attrName>
                                        </p:attrNameLst>
                                      </p:cBhvr>
                                      <p:to>
                                        <p:strVal val="visible"/>
                                      </p:to>
                                    </p:set>
                                    <p:animEffect transition="in" filter="wipe(right)">
                                      <p:cBhvr>
                                        <p:cTn id="19" dur="500"/>
                                        <p:tgtEl>
                                          <p:spTgt spid="10243">
                                            <p:txEl>
                                              <p:pRg st="2" end="2"/>
                                            </p:txEl>
                                          </p:spTgt>
                                        </p:tgtEl>
                                      </p:cBhvr>
                                    </p:animEffect>
                                  </p:childTnLst>
                                </p:cTn>
                              </p:par>
                            </p:childTnLst>
                          </p:cTn>
                        </p:par>
                        <p:par>
                          <p:cTn id="20" fill="hold" nodeType="afterGroup">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0243">
                                            <p:txEl>
                                              <p:pRg st="4" end="4"/>
                                            </p:txEl>
                                          </p:spTgt>
                                        </p:tgtEl>
                                        <p:attrNameLst>
                                          <p:attrName>style.visibility</p:attrName>
                                        </p:attrNameLst>
                                      </p:cBhvr>
                                      <p:to>
                                        <p:strVal val="visible"/>
                                      </p:to>
                                    </p:set>
                                    <p:animEffect transition="in" filter="wipe(right)">
                                      <p:cBhvr>
                                        <p:cTn id="23"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idx="4294967295"/>
          </p:nvPr>
        </p:nvSpPr>
        <p:spPr>
          <a:xfrm>
            <a:off x="0" y="0"/>
            <a:ext cx="9144000" cy="1143000"/>
          </a:xfrm>
          <a:solidFill>
            <a:srgbClr val="DAB5FF"/>
          </a:solidFill>
        </p:spPr>
        <p:txBody>
          <a:bodyPr/>
          <a:lstStyle/>
          <a:p>
            <a:pPr eaLnBrk="1" hangingPunct="1"/>
            <a:r>
              <a:rPr lang="en-US" altLang="en-US" sz="3600" dirty="0" smtClean="0"/>
              <a:t>Decade Value Development Chart: AK Natives</a:t>
            </a:r>
          </a:p>
        </p:txBody>
      </p:sp>
      <p:graphicFrame>
        <p:nvGraphicFramePr>
          <p:cNvPr id="14677" name="Group 1365"/>
          <p:cNvGraphicFramePr>
            <a:graphicFrameLocks noGrp="1"/>
          </p:cNvGraphicFramePr>
          <p:nvPr/>
        </p:nvGraphicFramePr>
        <p:xfrm>
          <a:off x="0" y="1143000"/>
          <a:ext cx="9144000" cy="5786437"/>
        </p:xfrm>
        <a:graphic>
          <a:graphicData uri="http://schemas.openxmlformats.org/drawingml/2006/table">
            <a:tbl>
              <a:tblPr/>
              <a:tblGrid>
                <a:gridCol w="1524000"/>
                <a:gridCol w="1524000"/>
                <a:gridCol w="1524000"/>
                <a:gridCol w="1524000"/>
                <a:gridCol w="1524000"/>
                <a:gridCol w="1524000"/>
              </a:tblGrid>
              <a:tr h="690563">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dirty="0" smtClean="0">
                          <a:ln>
                            <a:noFill/>
                          </a:ln>
                          <a:solidFill>
                            <a:schemeClr val="tx1"/>
                          </a:solidFill>
                          <a:effectLst/>
                          <a:latin typeface="Times" pitchFamily="-112" charset="0"/>
                          <a:ea typeface="Osaka" pitchFamily="-112" charset="-128"/>
                        </a:rPr>
                        <a:t>17</a:t>
                      </a:r>
                      <a:r>
                        <a:rPr kumimoji="0" lang="en-US" altLang="en-US" sz="2400" b="1" i="0" u="sng" strike="noStrike" cap="none" normalizeH="0" baseline="0" dirty="0" smtClean="0">
                          <a:ln>
                            <a:noFill/>
                          </a:ln>
                          <a:solidFill>
                            <a:schemeClr val="tx1"/>
                          </a:solidFill>
                          <a:effectLst/>
                          <a:latin typeface="Times" pitchFamily="-112" charset="0"/>
                          <a:ea typeface="Osaka" pitchFamily="-112" charset="-128"/>
                        </a:rPr>
                        <a:t>00s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E3A1"/>
                    </a:solid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dirty="0" smtClean="0">
                          <a:ln>
                            <a:noFill/>
                          </a:ln>
                          <a:solidFill>
                            <a:schemeClr val="tx1"/>
                          </a:solidFill>
                          <a:effectLst/>
                          <a:latin typeface="Times" pitchFamily="-112" charset="0"/>
                          <a:ea typeface="Osaka" pitchFamily="-112" charset="-128"/>
                        </a:rPr>
                        <a:t>18</a:t>
                      </a:r>
                      <a:r>
                        <a:rPr kumimoji="0" lang="en-US" altLang="en-US" sz="2400" b="1" i="0" u="sng" strike="noStrike" cap="none" normalizeH="0" baseline="0" dirty="0" smtClean="0">
                          <a:ln>
                            <a:noFill/>
                          </a:ln>
                          <a:solidFill>
                            <a:schemeClr val="tx1"/>
                          </a:solidFill>
                          <a:effectLst/>
                          <a:latin typeface="Times" pitchFamily="-112" charset="0"/>
                          <a:ea typeface="Osaka" pitchFamily="-112" charset="-128"/>
                        </a:rPr>
                        <a:t>00s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E3A1"/>
                    </a:solid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smtClean="0">
                          <a:ln>
                            <a:noFill/>
                          </a:ln>
                          <a:solidFill>
                            <a:schemeClr val="tx1"/>
                          </a:solidFill>
                          <a:effectLst/>
                          <a:latin typeface="Times" pitchFamily="-112" charset="0"/>
                          <a:ea typeface="Osaka" pitchFamily="-112" charset="-128"/>
                        </a:rPr>
                        <a:t>19</a:t>
                      </a:r>
                      <a:r>
                        <a:rPr kumimoji="0" lang="en-US" altLang="en-US" sz="2400" b="1" i="0" u="sng" strike="noStrike" cap="none" normalizeH="0" baseline="0" smtClean="0">
                          <a:ln>
                            <a:noFill/>
                          </a:ln>
                          <a:solidFill>
                            <a:schemeClr val="tx1"/>
                          </a:solidFill>
                          <a:effectLst/>
                          <a:latin typeface="Times" pitchFamily="-112" charset="0"/>
                          <a:ea typeface="Osaka" pitchFamily="-112" charset="-128"/>
                        </a:rPr>
                        <a:t>00s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E3A1"/>
                    </a:solid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smtClean="0">
                          <a:ln>
                            <a:noFill/>
                          </a:ln>
                          <a:solidFill>
                            <a:schemeClr val="tx1"/>
                          </a:solidFill>
                          <a:effectLst/>
                          <a:latin typeface="Times" pitchFamily="-112" charset="0"/>
                          <a:ea typeface="Osaka" pitchFamily="-112" charset="-128"/>
                        </a:rPr>
                        <a:t>19</a:t>
                      </a:r>
                      <a:r>
                        <a:rPr kumimoji="0" lang="en-US" altLang="en-US" sz="2400" b="1" i="0" u="sng" strike="noStrike" cap="none" normalizeH="0" baseline="0" smtClean="0">
                          <a:ln>
                            <a:noFill/>
                          </a:ln>
                          <a:solidFill>
                            <a:schemeClr val="tx1"/>
                          </a:solidFill>
                          <a:effectLst/>
                          <a:latin typeface="Times" pitchFamily="-112" charset="0"/>
                          <a:ea typeface="Osaka" pitchFamily="-112" charset="-128"/>
                        </a:rPr>
                        <a:t>20s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E3A1"/>
                    </a:solid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smtClean="0">
                          <a:ln>
                            <a:noFill/>
                          </a:ln>
                          <a:solidFill>
                            <a:schemeClr val="tx1"/>
                          </a:solidFill>
                          <a:effectLst/>
                          <a:latin typeface="Times" pitchFamily="-112" charset="0"/>
                          <a:ea typeface="Osaka" pitchFamily="-112" charset="-128"/>
                        </a:rPr>
                        <a:t>19</a:t>
                      </a:r>
                      <a:r>
                        <a:rPr kumimoji="0" lang="en-US" altLang="en-US" sz="2400" b="1" i="0" u="sng" strike="noStrike" cap="none" normalizeH="0" baseline="0" smtClean="0">
                          <a:ln>
                            <a:noFill/>
                          </a:ln>
                          <a:solidFill>
                            <a:schemeClr val="tx1"/>
                          </a:solidFill>
                          <a:effectLst/>
                          <a:latin typeface="Times" pitchFamily="-112" charset="0"/>
                          <a:ea typeface="Osaka" pitchFamily="-112" charset="-128"/>
                        </a:rPr>
                        <a:t>30s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E3A1"/>
                    </a:solid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smtClean="0">
                          <a:ln>
                            <a:noFill/>
                          </a:ln>
                          <a:solidFill>
                            <a:schemeClr val="tx1"/>
                          </a:solidFill>
                          <a:effectLst/>
                          <a:latin typeface="Times" pitchFamily="-112" charset="0"/>
                          <a:ea typeface="Osaka" pitchFamily="-112" charset="-128"/>
                        </a:rPr>
                        <a:t>19</a:t>
                      </a:r>
                      <a:r>
                        <a:rPr kumimoji="0" lang="en-US" altLang="en-US" sz="2400" b="1" i="0" u="sng" strike="noStrike" cap="none" normalizeH="0" baseline="0" smtClean="0">
                          <a:ln>
                            <a:noFill/>
                          </a:ln>
                          <a:solidFill>
                            <a:schemeClr val="tx1"/>
                          </a:solidFill>
                          <a:effectLst/>
                          <a:latin typeface="Times" pitchFamily="-112" charset="0"/>
                          <a:ea typeface="Osaka" pitchFamily="-112" charset="-128"/>
                        </a:rPr>
                        <a:t>40s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E3A1"/>
                    </a:solidFill>
                  </a:tcPr>
                </a:tc>
              </a:tr>
              <a:tr h="1055688">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Russians establish settlements in Aleut coastal areas &amp; Southeast</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Alaska sold by Russia to US</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“The Great Death” killing 60% of Ak Native peoples</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Adaptations to loss with survivors surrendering some old cultural beliefs</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Polio &amp; TB epidemics into the 60’s</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lgDash"/>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World War II</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Relocation of Aleuts &amp; seizure by Japanese</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3150">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Russian occupation resulted in slaughter of thousands of Natives</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Areas of Alaska divided by religions for education &amp; boarding schools</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Gold Rush</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rgbClr val="FF0000"/>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Boarding Schools required by BIA</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rgbClr val="FF0000"/>
                      </a:solidFill>
                      <a:prstDash val="lgDash"/>
                      <a:round/>
                      <a:headEnd type="none" w="med" len="med"/>
                      <a:tailEnd type="none" w="med" len="med"/>
                    </a:lnL>
                    <a:lnR w="12700" cap="flat" cmpd="sng" algn="ctr">
                      <a:solidFill>
                        <a:srgbClr val="FF0000"/>
                      </a:solidFill>
                      <a:prstDash val="lgDash"/>
                      <a:round/>
                      <a:headEnd type="none" w="med" len="med"/>
                      <a:tailEnd type="none" w="med" len="med"/>
                    </a:lnR>
                    <a:lnT w="12700" cap="flat" cmpd="sng" algn="ctr">
                      <a:solidFill>
                        <a:srgbClr val="FF0000"/>
                      </a:solidFill>
                      <a:prstDash val="lgDash"/>
                      <a:round/>
                      <a:headEnd type="none" w="med" len="med"/>
                      <a:tailEnd type="none" w="med" len="med"/>
                    </a:lnT>
                    <a:lnB w="12700" cap="flat" cmpd="sng" algn="ctr">
                      <a:solidFill>
                        <a:srgbClr val="FF0000"/>
                      </a:solidFill>
                      <a:prstDash val="lgDash"/>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Alcan road built connecting AK to US through Canada</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rgbClr val="FF0000"/>
                      </a:solidFill>
                      <a:prstDash val="lg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2175">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Canneries established</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Nomadic or seasonal lifestyle continues</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Native people became US citizens</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Nomadic and seasonal lifestyle moves into community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788">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Discovery of gold &amp; Natives could not “own” gold</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AK Native Brotherhood est. in Southeast</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Epidemics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001047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9144000" cy="990600"/>
          </a:xfrm>
          <a:solidFill>
            <a:srgbClr val="D8B1FF"/>
          </a:solidFill>
          <a:ln>
            <a:solidFill>
              <a:schemeClr val="tx1"/>
            </a:solidFill>
            <a:miter lim="800000"/>
            <a:headEnd/>
            <a:tailEnd/>
          </a:ln>
        </p:spPr>
        <p:txBody>
          <a:bodyPr/>
          <a:lstStyle/>
          <a:p>
            <a:pPr eaLnBrk="1" hangingPunct="1"/>
            <a:r>
              <a:rPr lang="en-US" altLang="en-US" sz="3600" smtClean="0"/>
              <a:t>Decade Value Development Chart: AK Natives</a:t>
            </a:r>
          </a:p>
        </p:txBody>
      </p:sp>
      <p:graphicFrame>
        <p:nvGraphicFramePr>
          <p:cNvPr id="53356" name="Group 108"/>
          <p:cNvGraphicFramePr>
            <a:graphicFrameLocks noGrp="1"/>
          </p:cNvGraphicFramePr>
          <p:nvPr/>
        </p:nvGraphicFramePr>
        <p:xfrm>
          <a:off x="0" y="990600"/>
          <a:ext cx="9144000" cy="5853113"/>
        </p:xfrm>
        <a:graphic>
          <a:graphicData uri="http://schemas.openxmlformats.org/drawingml/2006/table">
            <a:tbl>
              <a:tblPr/>
              <a:tblGrid>
                <a:gridCol w="1524000"/>
                <a:gridCol w="1524000"/>
                <a:gridCol w="1524000"/>
                <a:gridCol w="1524000"/>
                <a:gridCol w="1524000"/>
                <a:gridCol w="1524000"/>
              </a:tblGrid>
              <a:tr h="685800">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smtClean="0">
                          <a:ln>
                            <a:noFill/>
                          </a:ln>
                          <a:solidFill>
                            <a:schemeClr val="tx1"/>
                          </a:solidFill>
                          <a:effectLst/>
                          <a:latin typeface="Times" pitchFamily="-112" charset="0"/>
                          <a:ea typeface="Osaka" pitchFamily="-112" charset="-128"/>
                        </a:rPr>
                        <a:t>19</a:t>
                      </a:r>
                      <a:r>
                        <a:rPr kumimoji="0" lang="en-US" altLang="en-US" sz="2400" b="1" i="0" u="sng" strike="noStrike" cap="none" normalizeH="0" baseline="0" smtClean="0">
                          <a:ln>
                            <a:noFill/>
                          </a:ln>
                          <a:solidFill>
                            <a:schemeClr val="tx1"/>
                          </a:solidFill>
                          <a:effectLst/>
                          <a:latin typeface="Times" pitchFamily="-112" charset="0"/>
                          <a:ea typeface="Osaka" pitchFamily="-112" charset="-128"/>
                        </a:rPr>
                        <a:t>50s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E3A1"/>
                    </a:solid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smtClean="0">
                          <a:ln>
                            <a:noFill/>
                          </a:ln>
                          <a:solidFill>
                            <a:schemeClr val="tx1"/>
                          </a:solidFill>
                          <a:effectLst/>
                          <a:latin typeface="Times" pitchFamily="-112" charset="0"/>
                          <a:ea typeface="Osaka" pitchFamily="-112" charset="-128"/>
                        </a:rPr>
                        <a:t>19</a:t>
                      </a:r>
                      <a:r>
                        <a:rPr kumimoji="0" lang="en-US" altLang="en-US" sz="2400" b="1" i="0" u="sng" strike="noStrike" cap="none" normalizeH="0" baseline="0" smtClean="0">
                          <a:ln>
                            <a:noFill/>
                          </a:ln>
                          <a:solidFill>
                            <a:schemeClr val="tx1"/>
                          </a:solidFill>
                          <a:effectLst/>
                          <a:latin typeface="Times" pitchFamily="-112" charset="0"/>
                          <a:ea typeface="Osaka" pitchFamily="-112" charset="-128"/>
                        </a:rPr>
                        <a:t>60s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E3A1"/>
                    </a:solid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smtClean="0">
                          <a:ln>
                            <a:noFill/>
                          </a:ln>
                          <a:solidFill>
                            <a:schemeClr val="tx1"/>
                          </a:solidFill>
                          <a:effectLst/>
                          <a:latin typeface="Times" pitchFamily="-112" charset="0"/>
                          <a:ea typeface="Osaka" pitchFamily="-112" charset="-128"/>
                        </a:rPr>
                        <a:t>19</a:t>
                      </a:r>
                      <a:r>
                        <a:rPr kumimoji="0" lang="en-US" altLang="en-US" sz="2400" b="1" i="0" u="sng" strike="noStrike" cap="none" normalizeH="0" baseline="0" smtClean="0">
                          <a:ln>
                            <a:noFill/>
                          </a:ln>
                          <a:solidFill>
                            <a:schemeClr val="tx1"/>
                          </a:solidFill>
                          <a:effectLst/>
                          <a:latin typeface="Times" pitchFamily="-112" charset="0"/>
                          <a:ea typeface="Osaka" pitchFamily="-112" charset="-128"/>
                        </a:rPr>
                        <a:t>70s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CC0000"/>
                      </a:solidFill>
                      <a:prstDash val="lgDash"/>
                      <a:round/>
                      <a:headEnd type="none" w="med" len="med"/>
                      <a:tailEnd type="none" w="med" len="med"/>
                    </a:lnB>
                    <a:lnTlToBr>
                      <a:noFill/>
                    </a:lnTlToBr>
                    <a:lnBlToTr>
                      <a:noFill/>
                    </a:lnBlToTr>
                    <a:solidFill>
                      <a:srgbClr val="C5E3A1"/>
                    </a:solid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smtClean="0">
                          <a:ln>
                            <a:noFill/>
                          </a:ln>
                          <a:solidFill>
                            <a:schemeClr val="tx1"/>
                          </a:solidFill>
                          <a:effectLst/>
                          <a:latin typeface="Times" pitchFamily="-112" charset="0"/>
                          <a:ea typeface="Osaka" pitchFamily="-112" charset="-128"/>
                        </a:rPr>
                        <a:t>19</a:t>
                      </a:r>
                      <a:r>
                        <a:rPr kumimoji="0" lang="en-US" altLang="en-US" sz="2400" b="1" i="0" u="sng" strike="noStrike" cap="none" normalizeH="0" baseline="0" smtClean="0">
                          <a:ln>
                            <a:noFill/>
                          </a:ln>
                          <a:solidFill>
                            <a:schemeClr val="tx1"/>
                          </a:solidFill>
                          <a:effectLst/>
                          <a:latin typeface="Times" pitchFamily="-112" charset="0"/>
                          <a:ea typeface="Osaka" pitchFamily="-112" charset="-128"/>
                        </a:rPr>
                        <a:t>80s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E3A1"/>
                    </a:solid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smtClean="0">
                          <a:ln>
                            <a:noFill/>
                          </a:ln>
                          <a:solidFill>
                            <a:schemeClr val="tx1"/>
                          </a:solidFill>
                          <a:effectLst/>
                          <a:latin typeface="Times" pitchFamily="-112" charset="0"/>
                          <a:ea typeface="Osaka" pitchFamily="-112" charset="-128"/>
                        </a:rPr>
                        <a:t>19</a:t>
                      </a:r>
                      <a:r>
                        <a:rPr kumimoji="0" lang="en-US" altLang="en-US" sz="2400" b="1" i="0" u="sng" strike="noStrike" cap="none" normalizeH="0" baseline="0" smtClean="0">
                          <a:ln>
                            <a:noFill/>
                          </a:ln>
                          <a:solidFill>
                            <a:schemeClr val="tx1"/>
                          </a:solidFill>
                          <a:effectLst/>
                          <a:latin typeface="Times" pitchFamily="-112" charset="0"/>
                          <a:ea typeface="Osaka" pitchFamily="-112" charset="-128"/>
                        </a:rPr>
                        <a:t>90s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E3A1"/>
                    </a:solid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smtClean="0">
                          <a:ln>
                            <a:noFill/>
                          </a:ln>
                          <a:solidFill>
                            <a:schemeClr val="tx1"/>
                          </a:solidFill>
                          <a:effectLst/>
                          <a:latin typeface="Times" pitchFamily="-112" charset="0"/>
                          <a:ea typeface="Osaka" pitchFamily="-112" charset="-128"/>
                        </a:rPr>
                        <a:t>20</a:t>
                      </a:r>
                      <a:r>
                        <a:rPr kumimoji="0" lang="en-US" altLang="en-US" sz="2400" b="1" i="0" u="sng" strike="noStrike" cap="none" normalizeH="0" baseline="0" smtClean="0">
                          <a:ln>
                            <a:noFill/>
                          </a:ln>
                          <a:solidFill>
                            <a:schemeClr val="tx1"/>
                          </a:solidFill>
                          <a:effectLst/>
                          <a:latin typeface="Times" pitchFamily="-112" charset="0"/>
                          <a:ea typeface="Osaka" pitchFamily="-112" charset="-128"/>
                        </a:rPr>
                        <a:t>00</a:t>
                      </a:r>
                      <a:r>
                        <a:rPr kumimoji="0" lang="en-US" altLang="en-US" sz="2000" b="0" i="0" u="sng" strike="noStrike" cap="none" normalizeH="0" baseline="0" smtClean="0">
                          <a:ln>
                            <a:noFill/>
                          </a:ln>
                          <a:solidFill>
                            <a:schemeClr val="tx1"/>
                          </a:solidFill>
                          <a:effectLst/>
                          <a:latin typeface="Times" pitchFamily="-112" charset="0"/>
                          <a:ea typeface="Osaka" pitchFamily="-112" charset="-128"/>
                        </a:rPr>
                        <a:t>-   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E3A1"/>
                    </a:solidFill>
                  </a:tcPr>
                </a:tc>
              </a:tr>
              <a:tr h="879475">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Alaska Statehood</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Vietnam War  </a:t>
                      </a:r>
                    </a:p>
                  </a:txBody>
                  <a:tcPr horzOverflow="overflow">
                    <a:lnL w="12700" cap="flat" cmpd="sng" algn="ctr">
                      <a:solidFill>
                        <a:schemeClr val="tx1"/>
                      </a:solidFill>
                      <a:prstDash val="solid"/>
                      <a:round/>
                      <a:headEnd type="none" w="med" len="med"/>
                      <a:tailEnd type="none" w="med" len="med"/>
                    </a:lnL>
                    <a:lnR w="12700" cap="flat" cmpd="sng" algn="ctr">
                      <a:solidFill>
                        <a:srgbClr val="CC0000"/>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ANSCA land settlement to Ak Natives</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rgbClr val="CC0000"/>
                      </a:solidFill>
                      <a:prstDash val="lgDash"/>
                      <a:round/>
                      <a:headEnd type="none" w="med" len="med"/>
                      <a:tailEnd type="none" w="med" len="med"/>
                    </a:lnL>
                    <a:lnR w="12700" cap="flat" cmpd="sng" algn="ctr">
                      <a:solidFill>
                        <a:srgbClr val="CC0000"/>
                      </a:solidFill>
                      <a:prstDash val="lgDash"/>
                      <a:round/>
                      <a:headEnd type="none" w="med" len="med"/>
                      <a:tailEnd type="none" w="med" len="med"/>
                    </a:lnR>
                    <a:lnT w="12700" cap="flat" cmpd="sng" algn="ctr">
                      <a:solidFill>
                        <a:srgbClr val="CC0000"/>
                      </a:solidFill>
                      <a:prstDash val="lgDash"/>
                      <a:round/>
                      <a:headEnd type="none" w="med" len="med"/>
                      <a:tailEnd type="none" w="med" len="med"/>
                    </a:lnT>
                    <a:lnB w="12700" cap="flat" cmpd="sng" algn="ctr">
                      <a:solidFill>
                        <a:srgbClr val="CC0000"/>
                      </a:solidFill>
                      <a:prstDash val="lgDash"/>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Oil Boom &amp; pipeline development</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rgbClr val="CC0000"/>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Desert Storm</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State government unsupportive to Native Issues</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7925">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Loss of lands and rights to statehood</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Earthquake and Tidal Wave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Movement from IRAs to corporate &amp; government structure</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CC0000"/>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Telephone and TV in every village</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Oil Spill &amp; clean up</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7925">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Rise of alcohol abuse and criminal behaviors</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ANILCA with loss of land and hunting &amp; fishing rights</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Sobriety Movement starts with village movement for education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Highest rates of suicide in nation</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Sexual Abuse charges against Catholic Priests</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350">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North Slope lease auctions</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Rise in Alcohol Abuse &amp; alcoholism</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Welfare and anti-poverty programs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Highest rates of most social ills in nation</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Family Spirit Gatherings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0438">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Relocation Act</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Molly Hootch Act to establish schools in all villages</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Self Determination</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pitchFamily="-112" charset="0"/>
                          <a:ea typeface="Osaka" pitchFamily="-112" charset="-128"/>
                          <a:cs typeface="Times New Roman" pitchFamily="18" charset="0"/>
                        </a:rPr>
                        <a:t>Movement of Natives to urban Hub communities</a:t>
                      </a:r>
                      <a:r>
                        <a:rPr kumimoji="0" lang="en-US" altLang="en-US" sz="1400" b="1" i="0" u="none" strike="noStrike" cap="none" normalizeH="0" baseline="0" smtClean="0">
                          <a:ln>
                            <a:noFill/>
                          </a:ln>
                          <a:solidFill>
                            <a:schemeClr val="tx1"/>
                          </a:solidFill>
                          <a:effectLst/>
                          <a:latin typeface="Times" pitchFamily="-112" charset="0"/>
                          <a:ea typeface="Osaka" pitchFamily="-112"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540675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0"/>
          <p:cNvSpPr>
            <a:spLocks noGrp="1" noChangeArrowheads="1"/>
          </p:cNvSpPr>
          <p:nvPr>
            <p:ph type="sldNum" sz="quarter" idx="12"/>
          </p:nvPr>
        </p:nvSpPr>
        <p:spPr/>
        <p:txBody>
          <a:bodyPr/>
          <a:lstStyle/>
          <a:p>
            <a:pPr>
              <a:defRPr/>
            </a:pPr>
            <a:fld id="{480F8997-7497-44A9-BAD6-EAD70E118B51}" type="slidenum">
              <a:rPr lang="en-US" smtClean="0">
                <a:latin typeface="Arial" pitchFamily="34" charset="0"/>
                <a:ea typeface="Osaka"/>
              </a:rPr>
              <a:pPr>
                <a:defRPr/>
              </a:pPr>
              <a:t>18</a:t>
            </a:fld>
            <a:endParaRPr lang="en-US" smtClean="0">
              <a:latin typeface="Arial" pitchFamily="34" charset="0"/>
              <a:ea typeface="Osaka"/>
            </a:endParaRPr>
          </a:p>
        </p:txBody>
      </p:sp>
      <p:sp>
        <p:nvSpPr>
          <p:cNvPr id="11267"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r"/>
            <a:fld id="{AE56E092-634B-4D23-9B08-9D6908CBEF22}" type="slidenum">
              <a:rPr lang="en-US" altLang="en-US" sz="1400"/>
              <a:pPr algn="r"/>
              <a:t>18</a:t>
            </a:fld>
            <a:endParaRPr lang="en-US" altLang="en-US" sz="1400"/>
          </a:p>
        </p:txBody>
      </p:sp>
      <p:sp>
        <p:nvSpPr>
          <p:cNvPr id="11268" name="AutoShape 2"/>
          <p:cNvSpPr>
            <a:spLocks noChangeArrowheads="1"/>
          </p:cNvSpPr>
          <p:nvPr/>
        </p:nvSpPr>
        <p:spPr bwMode="auto">
          <a:xfrm>
            <a:off x="1600200" y="990600"/>
            <a:ext cx="5943600" cy="5181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79" y="10800"/>
                </a:moveTo>
                <a:cubicBezTo>
                  <a:pt x="879" y="16279"/>
                  <a:pt x="5321" y="20721"/>
                  <a:pt x="10800" y="20721"/>
                </a:cubicBezTo>
                <a:cubicBezTo>
                  <a:pt x="16279" y="20721"/>
                  <a:pt x="20721" y="16279"/>
                  <a:pt x="20721" y="10800"/>
                </a:cubicBezTo>
                <a:cubicBezTo>
                  <a:pt x="20721" y="5321"/>
                  <a:pt x="16279" y="879"/>
                  <a:pt x="10800" y="879"/>
                </a:cubicBezTo>
                <a:cubicBezTo>
                  <a:pt x="5321" y="879"/>
                  <a:pt x="879" y="5321"/>
                  <a:pt x="879" y="10800"/>
                </a:cubicBezTo>
                <a:close/>
              </a:path>
            </a:pathLst>
          </a:custGeom>
          <a:solidFill>
            <a:srgbClr val="CCFFFF"/>
          </a:solidFill>
          <a:ln w="9525">
            <a:round/>
            <a:headEnd/>
            <a:tailEnd/>
          </a:ln>
          <a:scene3d>
            <a:camera prst="legacyPerspectiveTopRight"/>
            <a:lightRig rig="legacyFlat3" dir="b"/>
          </a:scene3d>
          <a:sp3d extrusionH="430200" prstMaterial="legacyMatte">
            <a:bevelT w="13500" h="13500" prst="angle"/>
            <a:bevelB w="13500" h="13500" prst="angle"/>
            <a:extrusionClr>
              <a:srgbClr val="CCFFFF"/>
            </a:extrusionClr>
          </a:sp3d>
        </p:spPr>
        <p:txBody>
          <a:bodyPr wrap="none" anchor="ctr">
            <a:flatTx/>
          </a:bodyPr>
          <a:lstStyle/>
          <a:p>
            <a:endParaRPr lang="en-US"/>
          </a:p>
        </p:txBody>
      </p:sp>
      <p:sp>
        <p:nvSpPr>
          <p:cNvPr id="11269" name="AutoShape 3"/>
          <p:cNvSpPr>
            <a:spLocks noChangeArrowheads="1"/>
          </p:cNvSpPr>
          <p:nvPr/>
        </p:nvSpPr>
        <p:spPr bwMode="auto">
          <a:xfrm rot="-4634429">
            <a:off x="1524000" y="2971800"/>
            <a:ext cx="457200" cy="457200"/>
          </a:xfrm>
          <a:prstGeom prst="rightArrow">
            <a:avLst>
              <a:gd name="adj1" fmla="val 0"/>
              <a:gd name="adj2" fmla="val 100000"/>
            </a:avLst>
          </a:prstGeom>
          <a:solidFill>
            <a:srgbClr val="A9D4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A9D4FF"/>
            </a:extrusionClr>
          </a:sp3d>
        </p:spPr>
        <p:txBody>
          <a:bodyPr wrap="none" anchor="ctr">
            <a:flatTx/>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a:p>
        </p:txBody>
      </p:sp>
      <p:sp>
        <p:nvSpPr>
          <p:cNvPr id="11270" name="AutoShape 4"/>
          <p:cNvSpPr>
            <a:spLocks noChangeArrowheads="1"/>
          </p:cNvSpPr>
          <p:nvPr/>
        </p:nvSpPr>
        <p:spPr bwMode="auto">
          <a:xfrm rot="19838043">
            <a:off x="2748412" y="1270508"/>
            <a:ext cx="425116" cy="488904"/>
          </a:xfrm>
          <a:prstGeom prst="rightArrow">
            <a:avLst>
              <a:gd name="adj1" fmla="val 0"/>
              <a:gd name="adj2" fmla="val 100000"/>
            </a:avLst>
          </a:prstGeom>
          <a:solidFill>
            <a:srgbClr val="A9D4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A9D4FF"/>
            </a:extrusionClr>
          </a:sp3d>
        </p:spPr>
        <p:txBody>
          <a:bodyPr wrap="none" anchor="ctr">
            <a:flatTx/>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a:p>
        </p:txBody>
      </p:sp>
      <p:sp>
        <p:nvSpPr>
          <p:cNvPr id="11271" name="AutoShape 5"/>
          <p:cNvSpPr>
            <a:spLocks noChangeArrowheads="1"/>
          </p:cNvSpPr>
          <p:nvPr/>
        </p:nvSpPr>
        <p:spPr bwMode="auto">
          <a:xfrm rot="1646835">
            <a:off x="5943600" y="1295400"/>
            <a:ext cx="457200" cy="457200"/>
          </a:xfrm>
          <a:prstGeom prst="rightArrow">
            <a:avLst>
              <a:gd name="adj1" fmla="val 0"/>
              <a:gd name="adj2" fmla="val 100000"/>
            </a:avLst>
          </a:prstGeom>
          <a:solidFill>
            <a:srgbClr val="A9D4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A9D4FF"/>
            </a:extrusionClr>
          </a:sp3d>
        </p:spPr>
        <p:txBody>
          <a:bodyPr wrap="none" anchor="ctr">
            <a:flatTx/>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a:p>
        </p:txBody>
      </p:sp>
      <p:sp>
        <p:nvSpPr>
          <p:cNvPr id="11272" name="AutoShape 6"/>
          <p:cNvSpPr>
            <a:spLocks noChangeArrowheads="1"/>
          </p:cNvSpPr>
          <p:nvPr/>
        </p:nvSpPr>
        <p:spPr bwMode="auto">
          <a:xfrm rot="4479061">
            <a:off x="7162800" y="2895600"/>
            <a:ext cx="457200" cy="457200"/>
          </a:xfrm>
          <a:prstGeom prst="rightArrow">
            <a:avLst>
              <a:gd name="adj1" fmla="val 0"/>
              <a:gd name="adj2" fmla="val 100000"/>
            </a:avLst>
          </a:prstGeom>
          <a:solidFill>
            <a:srgbClr val="A9D4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A9D4FF"/>
            </a:extrusionClr>
          </a:sp3d>
        </p:spPr>
        <p:txBody>
          <a:bodyPr wrap="none" anchor="ctr">
            <a:flatTx/>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a:p>
        </p:txBody>
      </p:sp>
      <p:sp>
        <p:nvSpPr>
          <p:cNvPr id="11273" name="AutoShape 7"/>
          <p:cNvSpPr>
            <a:spLocks noChangeArrowheads="1"/>
          </p:cNvSpPr>
          <p:nvPr/>
        </p:nvSpPr>
        <p:spPr bwMode="auto">
          <a:xfrm rot="7954448">
            <a:off x="6477000" y="5029200"/>
            <a:ext cx="457200" cy="457200"/>
          </a:xfrm>
          <a:prstGeom prst="rightArrow">
            <a:avLst>
              <a:gd name="adj1" fmla="val 0"/>
              <a:gd name="adj2" fmla="val 100000"/>
            </a:avLst>
          </a:prstGeom>
          <a:solidFill>
            <a:srgbClr val="A9D4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A9D4FF"/>
            </a:extrusionClr>
          </a:sp3d>
        </p:spPr>
        <p:txBody>
          <a:bodyPr wrap="none" anchor="ctr">
            <a:flatTx/>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a:p>
        </p:txBody>
      </p:sp>
      <p:sp>
        <p:nvSpPr>
          <p:cNvPr id="11274" name="AutoShape 8"/>
          <p:cNvSpPr>
            <a:spLocks noChangeArrowheads="1"/>
          </p:cNvSpPr>
          <p:nvPr/>
        </p:nvSpPr>
        <p:spPr bwMode="auto">
          <a:xfrm rot="-7899320">
            <a:off x="2057400" y="4876800"/>
            <a:ext cx="457200" cy="457200"/>
          </a:xfrm>
          <a:prstGeom prst="rightArrow">
            <a:avLst>
              <a:gd name="adj1" fmla="val 0"/>
              <a:gd name="adj2" fmla="val 100000"/>
            </a:avLst>
          </a:prstGeom>
          <a:solidFill>
            <a:srgbClr val="A9D4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A9D4FF"/>
            </a:extrusionClr>
          </a:sp3d>
        </p:spPr>
        <p:txBody>
          <a:bodyPr wrap="none" anchor="ctr">
            <a:flatTx/>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a:p>
        </p:txBody>
      </p:sp>
      <p:sp>
        <p:nvSpPr>
          <p:cNvPr id="11275" name="AutoShape 9"/>
          <p:cNvSpPr>
            <a:spLocks noChangeArrowheads="1"/>
          </p:cNvSpPr>
          <p:nvPr/>
        </p:nvSpPr>
        <p:spPr bwMode="auto">
          <a:xfrm rot="10714621">
            <a:off x="4343400" y="5791200"/>
            <a:ext cx="457200" cy="457200"/>
          </a:xfrm>
          <a:prstGeom prst="rightArrow">
            <a:avLst>
              <a:gd name="adj1" fmla="val 0"/>
              <a:gd name="adj2" fmla="val 100000"/>
            </a:avLst>
          </a:prstGeom>
          <a:solidFill>
            <a:srgbClr val="A9D4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A9D4FF"/>
            </a:extrusionClr>
          </a:sp3d>
        </p:spPr>
        <p:txBody>
          <a:bodyPr wrap="none" anchor="ctr">
            <a:flatTx/>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a:p>
        </p:txBody>
      </p:sp>
      <p:sp>
        <p:nvSpPr>
          <p:cNvPr id="11276" name="Text Box 10"/>
          <p:cNvSpPr txBox="1">
            <a:spLocks noChangeArrowheads="1"/>
          </p:cNvSpPr>
          <p:nvPr/>
        </p:nvSpPr>
        <p:spPr bwMode="auto">
          <a:xfrm>
            <a:off x="3657600" y="1143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latin typeface="Times New Roman" pitchFamily="18" charset="0"/>
            </a:endParaRPr>
          </a:p>
        </p:txBody>
      </p:sp>
      <p:sp>
        <p:nvSpPr>
          <p:cNvPr id="162827" name="Text Box 11"/>
          <p:cNvSpPr txBox="1">
            <a:spLocks noChangeArrowheads="1"/>
          </p:cNvSpPr>
          <p:nvPr/>
        </p:nvSpPr>
        <p:spPr bwMode="auto">
          <a:xfrm>
            <a:off x="3230880" y="152400"/>
            <a:ext cx="2377440" cy="2092881"/>
          </a:xfrm>
          <a:prstGeom prst="rect">
            <a:avLst/>
          </a:prstGeom>
          <a:gradFill rotWithShape="0">
            <a:gsLst>
              <a:gs pos="0">
                <a:schemeClr val="bg1"/>
              </a:gs>
              <a:gs pos="100000">
                <a:srgbClr val="C1E0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C1E0FF"/>
            </a:extrusionClr>
          </a:sp3d>
        </p:spPr>
        <p:txBody>
          <a:bodyPr wrap="square">
            <a:spAutoFit/>
            <a:flatTx/>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a:r>
              <a:rPr lang="en-US" altLang="en-US" sz="2000" b="1" dirty="0">
                <a:latin typeface="Times New Roman" pitchFamily="18" charset="0"/>
              </a:rPr>
              <a:t>1900</a:t>
            </a:r>
          </a:p>
          <a:p>
            <a:pPr algn="ctr"/>
            <a:r>
              <a:rPr lang="en-US" altLang="en-US" sz="2000" b="1" dirty="0">
                <a:latin typeface="Times New Roman" pitchFamily="18" charset="0"/>
              </a:rPr>
              <a:t>“The Great Death”</a:t>
            </a:r>
          </a:p>
          <a:p>
            <a:pPr algn="ctr"/>
            <a:r>
              <a:rPr lang="en-US" altLang="en-US" dirty="0">
                <a:latin typeface="Times New Roman" pitchFamily="18" charset="0"/>
              </a:rPr>
              <a:t>Smallpox, Measles, Chicken Pox, Flu-colds, Nome flu epidemic killed 60% of Native People</a:t>
            </a:r>
          </a:p>
        </p:txBody>
      </p:sp>
      <p:sp>
        <p:nvSpPr>
          <p:cNvPr id="162828" name="Text Box 12"/>
          <p:cNvSpPr txBox="1">
            <a:spLocks noChangeArrowheads="1"/>
          </p:cNvSpPr>
          <p:nvPr/>
        </p:nvSpPr>
        <p:spPr bwMode="auto">
          <a:xfrm>
            <a:off x="6553200" y="3429000"/>
            <a:ext cx="2133600" cy="1320800"/>
          </a:xfrm>
          <a:prstGeom prst="rect">
            <a:avLst/>
          </a:prstGeom>
          <a:gradFill rotWithShape="0">
            <a:gsLst>
              <a:gs pos="0">
                <a:srgbClr val="FFFFFF"/>
              </a:gs>
              <a:gs pos="100000">
                <a:srgbClr val="C1E0FF"/>
              </a:gs>
            </a:gsLst>
            <a:lin ang="5400000" scaled="1"/>
          </a:gradFill>
          <a:ln w="9525">
            <a:miter lim="800000"/>
            <a:headEnd/>
            <a:tailEnd/>
          </a:ln>
          <a:scene3d>
            <a:camera prst="legacyObliqueBottomLeft"/>
            <a:lightRig rig="legacyFlat3" dir="b"/>
          </a:scene3d>
          <a:sp3d extrusionH="430200" prstMaterial="legacyMatte">
            <a:bevelT w="13500" h="13500" prst="angle"/>
            <a:bevelB w="13500" h="13500" prst="angle"/>
            <a:extrusionClr>
              <a:srgbClr val="C1E0FF"/>
            </a:extrusionClr>
          </a:sp3d>
        </p:spPr>
        <p:txBody>
          <a:bodyPr>
            <a:spAutoFit/>
            <a:flatTx/>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a:r>
              <a:rPr lang="en-US" altLang="en-US" sz="2000" b="1">
                <a:latin typeface="Times New Roman" pitchFamily="18" charset="0"/>
              </a:rPr>
              <a:t>1924</a:t>
            </a:r>
          </a:p>
          <a:p>
            <a:pPr algn="ctr"/>
            <a:r>
              <a:rPr lang="en-US" altLang="en-US" sz="2000" b="1">
                <a:latin typeface="Times New Roman" pitchFamily="18" charset="0"/>
              </a:rPr>
              <a:t>Native People became US citizens</a:t>
            </a:r>
          </a:p>
        </p:txBody>
      </p:sp>
      <p:sp>
        <p:nvSpPr>
          <p:cNvPr id="162829" name="Text Box 13"/>
          <p:cNvSpPr txBox="1">
            <a:spLocks noChangeArrowheads="1"/>
          </p:cNvSpPr>
          <p:nvPr/>
        </p:nvSpPr>
        <p:spPr bwMode="auto">
          <a:xfrm>
            <a:off x="5181600" y="5486400"/>
            <a:ext cx="2209800" cy="711200"/>
          </a:xfrm>
          <a:prstGeom prst="rect">
            <a:avLst/>
          </a:prstGeom>
          <a:gradFill rotWithShape="0">
            <a:gsLst>
              <a:gs pos="0">
                <a:schemeClr val="bg1"/>
              </a:gs>
              <a:gs pos="100000">
                <a:srgbClr val="C1E0FF"/>
              </a:gs>
            </a:gsLst>
            <a:lin ang="5400000" scaled="1"/>
          </a:gradFill>
          <a:ln w="9525">
            <a:miter lim="800000"/>
            <a:headEnd/>
            <a:tailEnd/>
          </a:ln>
          <a:scene3d>
            <a:camera prst="legacyObliqueBottomLeft"/>
            <a:lightRig rig="legacyFlat3" dir="b"/>
          </a:scene3d>
          <a:sp3d extrusionH="430200" prstMaterial="legacyMatte">
            <a:bevelT w="13500" h="13500" prst="angle"/>
            <a:bevelB w="13500" h="13500" prst="angle"/>
            <a:extrusionClr>
              <a:srgbClr val="C1E0FF"/>
            </a:extrusionClr>
          </a:sp3d>
        </p:spPr>
        <p:txBody>
          <a:bodyPr>
            <a:spAutoFit/>
            <a:flatTx/>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a:r>
              <a:rPr lang="en-US" altLang="en-US" sz="2000" b="1">
                <a:latin typeface="Times New Roman" pitchFamily="18" charset="0"/>
              </a:rPr>
              <a:t>1930</a:t>
            </a:r>
          </a:p>
          <a:p>
            <a:pPr algn="ctr"/>
            <a:r>
              <a:rPr lang="en-US" altLang="en-US" sz="2000" b="1">
                <a:latin typeface="Times New Roman" pitchFamily="18" charset="0"/>
              </a:rPr>
              <a:t>Boarding Schools</a:t>
            </a:r>
          </a:p>
        </p:txBody>
      </p:sp>
      <p:sp>
        <p:nvSpPr>
          <p:cNvPr id="162830" name="Text Box 14"/>
          <p:cNvSpPr txBox="1">
            <a:spLocks noChangeArrowheads="1"/>
          </p:cNvSpPr>
          <p:nvPr/>
        </p:nvSpPr>
        <p:spPr bwMode="auto">
          <a:xfrm>
            <a:off x="1828800" y="5410200"/>
            <a:ext cx="2209800" cy="711200"/>
          </a:xfrm>
          <a:prstGeom prst="rect">
            <a:avLst/>
          </a:prstGeom>
          <a:gradFill rotWithShape="0">
            <a:gsLst>
              <a:gs pos="0">
                <a:schemeClr val="bg1"/>
              </a:gs>
              <a:gs pos="100000">
                <a:srgbClr val="C1E0FF"/>
              </a:gs>
            </a:gsLst>
            <a:lin ang="5400000" scaled="1"/>
          </a:gradFill>
          <a:ln w="9525">
            <a:miter lim="800000"/>
            <a:headEnd/>
            <a:tailEnd/>
          </a:ln>
          <a:scene3d>
            <a:camera prst="legacyObliqueBottomRight"/>
            <a:lightRig rig="legacyFlat3" dir="b"/>
          </a:scene3d>
          <a:sp3d extrusionH="430200" prstMaterial="legacyMatte">
            <a:bevelT w="13500" h="13500" prst="angle"/>
            <a:bevelB w="13500" h="13500" prst="angle"/>
            <a:extrusionClr>
              <a:srgbClr val="C1E0FF"/>
            </a:extrusionClr>
          </a:sp3d>
        </p:spPr>
        <p:txBody>
          <a:bodyPr>
            <a:spAutoFit/>
            <a:flatTx/>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a:r>
              <a:rPr lang="en-US" altLang="en-US" sz="2000" b="1">
                <a:latin typeface="Times New Roman" pitchFamily="18" charset="0"/>
              </a:rPr>
              <a:t>1959</a:t>
            </a:r>
          </a:p>
          <a:p>
            <a:pPr algn="ctr"/>
            <a:r>
              <a:rPr lang="en-US" altLang="en-US" sz="2000" b="1">
                <a:latin typeface="Times New Roman" pitchFamily="18" charset="0"/>
              </a:rPr>
              <a:t>Alaska Statehood</a:t>
            </a:r>
          </a:p>
        </p:txBody>
      </p:sp>
      <p:sp>
        <p:nvSpPr>
          <p:cNvPr id="162831" name="Text Box 15"/>
          <p:cNvSpPr txBox="1">
            <a:spLocks noChangeArrowheads="1"/>
          </p:cNvSpPr>
          <p:nvPr/>
        </p:nvSpPr>
        <p:spPr bwMode="auto">
          <a:xfrm>
            <a:off x="838200" y="3657600"/>
            <a:ext cx="1905000" cy="1016000"/>
          </a:xfrm>
          <a:prstGeom prst="rect">
            <a:avLst/>
          </a:prstGeom>
          <a:gradFill rotWithShape="0">
            <a:gsLst>
              <a:gs pos="0">
                <a:schemeClr val="bg1"/>
              </a:gs>
              <a:gs pos="100000">
                <a:srgbClr val="C1E0FF"/>
              </a:gs>
            </a:gsLst>
            <a:lin ang="5400000" scaled="1"/>
          </a:gradFill>
          <a:ln w="9525">
            <a:miter lim="800000"/>
            <a:headEnd/>
            <a:tailEnd/>
          </a:ln>
          <a:scene3d>
            <a:camera prst="legacyObliqueBottomRight"/>
            <a:lightRig rig="legacyFlat3" dir="b"/>
          </a:scene3d>
          <a:sp3d extrusionH="430200" prstMaterial="legacyMatte">
            <a:bevelT w="13500" h="13500" prst="angle"/>
            <a:bevelB w="13500" h="13500" prst="angle"/>
            <a:extrusionClr>
              <a:srgbClr val="C1E0FF"/>
            </a:extrusionClr>
          </a:sp3d>
        </p:spPr>
        <p:txBody>
          <a:bodyPr>
            <a:spAutoFit/>
            <a:flatTx/>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a:r>
              <a:rPr lang="en-US" altLang="en-US" sz="2000" b="1">
                <a:latin typeface="Times New Roman" pitchFamily="18" charset="0"/>
              </a:rPr>
              <a:t>1964</a:t>
            </a:r>
          </a:p>
          <a:p>
            <a:pPr algn="ctr"/>
            <a:r>
              <a:rPr lang="en-US" altLang="en-US" sz="2000" b="1">
                <a:latin typeface="Times New Roman" pitchFamily="18" charset="0"/>
              </a:rPr>
              <a:t>Earthquake &amp; Tidal Wave</a:t>
            </a:r>
          </a:p>
        </p:txBody>
      </p:sp>
      <p:sp>
        <p:nvSpPr>
          <p:cNvPr id="162832" name="Text Box 16"/>
          <p:cNvSpPr txBox="1">
            <a:spLocks noChangeArrowheads="1"/>
          </p:cNvSpPr>
          <p:nvPr/>
        </p:nvSpPr>
        <p:spPr bwMode="auto">
          <a:xfrm>
            <a:off x="1066800" y="1905000"/>
            <a:ext cx="1905000" cy="711200"/>
          </a:xfrm>
          <a:prstGeom prst="rect">
            <a:avLst/>
          </a:prstGeom>
          <a:gradFill rotWithShape="0">
            <a:gsLst>
              <a:gs pos="0">
                <a:schemeClr val="bg1"/>
              </a:gs>
              <a:gs pos="100000">
                <a:srgbClr val="C1E0FF"/>
              </a:gs>
            </a:gsLst>
            <a:lin ang="5400000" scaled="1"/>
          </a:gradFill>
          <a:ln w="9525">
            <a:miter lim="800000"/>
            <a:headEnd/>
            <a:tailEnd/>
          </a:ln>
          <a:scene3d>
            <a:camera prst="legacyObliqueBottomRight"/>
            <a:lightRig rig="legacyFlat3" dir="b"/>
          </a:scene3d>
          <a:sp3d extrusionH="430200" prstMaterial="legacyMatte">
            <a:bevelT w="13500" h="13500" prst="angle"/>
            <a:bevelB w="13500" h="13500" prst="angle"/>
            <a:extrusionClr>
              <a:srgbClr val="C1E0FF"/>
            </a:extrusionClr>
          </a:sp3d>
        </p:spPr>
        <p:txBody>
          <a:bodyPr>
            <a:spAutoFit/>
            <a:flatTx/>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a:r>
              <a:rPr lang="en-US" altLang="en-US" sz="2000" b="1">
                <a:latin typeface="Times New Roman" pitchFamily="18" charset="0"/>
              </a:rPr>
              <a:t>1971</a:t>
            </a:r>
          </a:p>
          <a:p>
            <a:pPr algn="ctr"/>
            <a:r>
              <a:rPr lang="en-US" altLang="en-US" sz="2000" b="1">
                <a:latin typeface="Times New Roman" pitchFamily="18" charset="0"/>
              </a:rPr>
              <a:t>ANSCA</a:t>
            </a:r>
          </a:p>
        </p:txBody>
      </p:sp>
      <p:sp>
        <p:nvSpPr>
          <p:cNvPr id="11283" name="Text Box 17"/>
          <p:cNvSpPr txBox="1">
            <a:spLocks noChangeArrowheads="1"/>
          </p:cNvSpPr>
          <p:nvPr/>
        </p:nvSpPr>
        <p:spPr bwMode="auto">
          <a:xfrm>
            <a:off x="4343400" y="64008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r>
              <a:rPr lang="en-US" altLang="en-US" sz="1000" b="1" dirty="0">
                <a:solidFill>
                  <a:schemeClr val="hlink"/>
                </a:solidFill>
                <a:latin typeface="Bookman Old Style" pitchFamily="18" charset="0"/>
              </a:rPr>
              <a:t> </a:t>
            </a:r>
            <a:r>
              <a:rPr lang="en-US" altLang="en-US" sz="1200" b="1" dirty="0" err="1">
                <a:solidFill>
                  <a:schemeClr val="hlink"/>
                </a:solidFill>
                <a:latin typeface="Bookman Old Style" pitchFamily="18" charset="0"/>
              </a:rPr>
              <a:t>Yuuyaraq</a:t>
            </a:r>
            <a:r>
              <a:rPr lang="en-US" altLang="en-US" sz="1200" b="1" dirty="0">
                <a:solidFill>
                  <a:schemeClr val="hlink"/>
                </a:solidFill>
                <a:latin typeface="Bookman Old Style" pitchFamily="18" charset="0"/>
              </a:rPr>
              <a:t>: The Way of the Human Being by Harold </a:t>
            </a:r>
            <a:r>
              <a:rPr lang="en-US" altLang="en-US" sz="1200" b="1" dirty="0" err="1">
                <a:solidFill>
                  <a:schemeClr val="hlink"/>
                </a:solidFill>
                <a:latin typeface="Bookman Old Style" pitchFamily="18" charset="0"/>
              </a:rPr>
              <a:t>Napolean</a:t>
            </a:r>
            <a:r>
              <a:rPr lang="en-US" altLang="en-US" sz="1200" b="1" dirty="0">
                <a:solidFill>
                  <a:schemeClr val="hlink"/>
                </a:solidFill>
                <a:latin typeface="Bookman Old Style" pitchFamily="18" charset="0"/>
              </a:rPr>
              <a:t> Adapted  by Cookie Rose with Permission </a:t>
            </a:r>
          </a:p>
        </p:txBody>
      </p:sp>
      <p:sp>
        <p:nvSpPr>
          <p:cNvPr id="11284" name="Text Box 18"/>
          <p:cNvSpPr txBox="1">
            <a:spLocks noChangeArrowheads="1"/>
          </p:cNvSpPr>
          <p:nvPr/>
        </p:nvSpPr>
        <p:spPr bwMode="auto">
          <a:xfrm>
            <a:off x="6400800" y="1905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endParaRPr lang="en-US" altLang="en-US" sz="2400">
              <a:latin typeface="Times New Roman" pitchFamily="18" charset="0"/>
            </a:endParaRPr>
          </a:p>
        </p:txBody>
      </p:sp>
      <p:sp>
        <p:nvSpPr>
          <p:cNvPr id="162835" name="Text Box 19"/>
          <p:cNvSpPr txBox="1">
            <a:spLocks noChangeArrowheads="1"/>
          </p:cNvSpPr>
          <p:nvPr/>
        </p:nvSpPr>
        <p:spPr bwMode="auto">
          <a:xfrm>
            <a:off x="6172200" y="1981200"/>
            <a:ext cx="1828800" cy="406400"/>
          </a:xfrm>
          <a:prstGeom prst="rect">
            <a:avLst/>
          </a:prstGeom>
          <a:gradFill rotWithShape="0">
            <a:gsLst>
              <a:gs pos="0">
                <a:schemeClr val="bg1"/>
              </a:gs>
              <a:gs pos="100000">
                <a:srgbClr val="C1E0FF"/>
              </a:gs>
            </a:gsLst>
            <a:lin ang="5400000" scaled="1"/>
          </a:gradFill>
          <a:ln w="9525">
            <a:miter lim="800000"/>
            <a:headEnd/>
            <a:tailEnd/>
          </a:ln>
          <a:scene3d>
            <a:camera prst="legacyObliqueBottomLeft"/>
            <a:lightRig rig="legacyFlat3" dir="b"/>
          </a:scene3d>
          <a:sp3d extrusionH="430200" prstMaterial="legacyMatte">
            <a:bevelT w="13500" h="13500" prst="angle"/>
            <a:bevelB w="13500" h="13500" prst="angle"/>
            <a:extrusionClr>
              <a:srgbClr val="C1E0FF"/>
            </a:extrusionClr>
          </a:sp3d>
        </p:spPr>
        <p:txBody>
          <a:bodyPr>
            <a:spAutoFit/>
            <a:flatTx/>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a:r>
              <a:rPr lang="en-US" altLang="en-US" sz="2000" b="1">
                <a:latin typeface="Times New Roman" pitchFamily="18" charset="0"/>
              </a:rPr>
              <a:t>Gold Rush</a:t>
            </a:r>
          </a:p>
        </p:txBody>
      </p:sp>
      <p:sp>
        <p:nvSpPr>
          <p:cNvPr id="162836" name="Rectangle 20"/>
          <p:cNvSpPr>
            <a:spLocks noGrp="1" noChangeArrowheads="1"/>
          </p:cNvSpPr>
          <p:nvPr>
            <p:ph type="title" idx="4294967295"/>
          </p:nvPr>
        </p:nvSpPr>
        <p:spPr>
          <a:xfrm>
            <a:off x="2895600" y="3473844"/>
            <a:ext cx="3429000" cy="1783956"/>
          </a:xfrm>
        </p:spPr>
        <p:txBody>
          <a:bodyPr>
            <a:normAutofit fontScale="90000"/>
          </a:bodyPr>
          <a:lstStyle/>
          <a:p>
            <a:pPr eaLnBrk="1" hangingPunct="1">
              <a:defRPr/>
            </a:pPr>
            <a:r>
              <a:rPr lang="en-US" sz="2800" b="1" dirty="0" smtClean="0">
                <a:effectLst>
                  <a:outerShdw blurRad="38100" dist="38100" dir="2700000" algn="tl">
                    <a:srgbClr val="C0C0C0"/>
                  </a:outerShdw>
                </a:effectLst>
              </a:rPr>
              <a:t>Major Historic Events </a:t>
            </a:r>
            <a:br>
              <a:rPr lang="en-US" sz="2800" b="1" dirty="0" smtClean="0">
                <a:effectLst>
                  <a:outerShdw blurRad="38100" dist="38100" dir="2700000" algn="tl">
                    <a:srgbClr val="C0C0C0"/>
                  </a:outerShdw>
                </a:effectLst>
              </a:rPr>
            </a:br>
            <a:r>
              <a:rPr lang="en-US" sz="2800" b="1" dirty="0" smtClean="0">
                <a:effectLst>
                  <a:outerShdw blurRad="38100" dist="38100" dir="2700000" algn="tl">
                    <a:srgbClr val="C0C0C0"/>
                  </a:outerShdw>
                </a:effectLst>
              </a:rPr>
              <a:t>That Have </a:t>
            </a:r>
            <a:br>
              <a:rPr lang="en-US" sz="2800" b="1" dirty="0" smtClean="0">
                <a:effectLst>
                  <a:outerShdw blurRad="38100" dist="38100" dir="2700000" algn="tl">
                    <a:srgbClr val="C0C0C0"/>
                  </a:outerShdw>
                </a:effectLst>
              </a:rPr>
            </a:br>
            <a:r>
              <a:rPr lang="en-US" sz="2800" b="1" dirty="0" smtClean="0">
                <a:effectLst>
                  <a:outerShdw blurRad="38100" dist="38100" dir="2700000" algn="tl">
                    <a:srgbClr val="C0C0C0"/>
                  </a:outerShdw>
                </a:effectLst>
              </a:rPr>
              <a:t>Influenced </a:t>
            </a:r>
            <a:br>
              <a:rPr lang="en-US" sz="2800" b="1" dirty="0" smtClean="0">
                <a:effectLst>
                  <a:outerShdw blurRad="38100" dist="38100" dir="2700000" algn="tl">
                    <a:srgbClr val="C0C0C0"/>
                  </a:outerShdw>
                </a:effectLst>
              </a:rPr>
            </a:br>
            <a:r>
              <a:rPr lang="en-US" sz="2800" b="1" dirty="0" smtClean="0">
                <a:effectLst>
                  <a:outerShdw blurRad="38100" dist="38100" dir="2700000" algn="tl">
                    <a:srgbClr val="C0C0C0"/>
                  </a:outerShdw>
                </a:effectLst>
              </a:rPr>
              <a:t>Alaska’s Native </a:t>
            </a:r>
            <a:br>
              <a:rPr lang="en-US" sz="2800" b="1" dirty="0" smtClean="0">
                <a:effectLst>
                  <a:outerShdw blurRad="38100" dist="38100" dir="2700000" algn="tl">
                    <a:srgbClr val="C0C0C0"/>
                  </a:outerShdw>
                </a:effectLst>
              </a:rPr>
            </a:br>
            <a:r>
              <a:rPr lang="en-US" sz="2800" b="1" dirty="0" smtClean="0">
                <a:effectLst>
                  <a:outerShdw blurRad="38100" dist="38100" dir="2700000" algn="tl">
                    <a:srgbClr val="C0C0C0"/>
                  </a:outerShdw>
                </a:effectLst>
              </a:rPr>
              <a:t>People</a:t>
            </a:r>
          </a:p>
        </p:txBody>
      </p:sp>
      <p:sp>
        <p:nvSpPr>
          <p:cNvPr id="11287" name="Footer Placeholder 4"/>
          <p:cNvSpPr txBox="1">
            <a:spLocks noGrp="1"/>
          </p:cNvSpPr>
          <p:nvPr/>
        </p:nvSpPr>
        <p:spPr bwMode="auto">
          <a:xfrm>
            <a:off x="228600" y="609600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a:endParaRPr lang="en-US" altLang="en-US" sz="1400" dirty="0"/>
          </a:p>
        </p:txBody>
      </p:sp>
    </p:spTree>
    <p:extLst>
      <p:ext uri="{BB962C8B-B14F-4D97-AF65-F5344CB8AC3E}">
        <p14:creationId xmlns:p14="http://schemas.microsoft.com/office/powerpoint/2010/main" val="13515907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62836"/>
                                        </p:tgtEl>
                                        <p:attrNameLst>
                                          <p:attrName>style.visibility</p:attrName>
                                        </p:attrNameLst>
                                      </p:cBhvr>
                                      <p:to>
                                        <p:strVal val="visible"/>
                                      </p:to>
                                    </p:set>
                                    <p:animEffect transition="in" filter="wipe(left)">
                                      <p:cBhvr>
                                        <p:cTn id="7" dur="500"/>
                                        <p:tgtEl>
                                          <p:spTgt spid="162836"/>
                                        </p:tgtEl>
                                      </p:cBhvr>
                                    </p:animEffect>
                                  </p:childTnLst>
                                </p:cTn>
                              </p:par>
                            </p:childTnLst>
                          </p:cTn>
                        </p:par>
                        <p:par>
                          <p:cTn id="8" fill="hold" nodeType="afterGroup">
                            <p:stCondLst>
                              <p:cond delay="1500"/>
                            </p:stCondLst>
                            <p:childTnLst>
                              <p:par>
                                <p:cTn id="9" presetID="2" presetClass="entr" presetSubtype="9" fill="hold" grpId="0" nodeType="afterEffect">
                                  <p:stCondLst>
                                    <p:cond delay="1000"/>
                                  </p:stCondLst>
                                  <p:childTnLst>
                                    <p:set>
                                      <p:cBhvr>
                                        <p:cTn id="10" dur="1" fill="hold">
                                          <p:stCondLst>
                                            <p:cond delay="0"/>
                                          </p:stCondLst>
                                        </p:cTn>
                                        <p:tgtEl>
                                          <p:spTgt spid="162827"/>
                                        </p:tgtEl>
                                        <p:attrNameLst>
                                          <p:attrName>style.visibility</p:attrName>
                                        </p:attrNameLst>
                                      </p:cBhvr>
                                      <p:to>
                                        <p:strVal val="visible"/>
                                      </p:to>
                                    </p:set>
                                    <p:anim calcmode="lin" valueType="num">
                                      <p:cBhvr additive="base">
                                        <p:cTn id="11" dur="500" fill="hold"/>
                                        <p:tgtEl>
                                          <p:spTgt spid="162827"/>
                                        </p:tgtEl>
                                        <p:attrNameLst>
                                          <p:attrName>ppt_x</p:attrName>
                                        </p:attrNameLst>
                                      </p:cBhvr>
                                      <p:tavLst>
                                        <p:tav tm="0">
                                          <p:val>
                                            <p:strVal val="0-#ppt_w/2"/>
                                          </p:val>
                                        </p:tav>
                                        <p:tav tm="100000">
                                          <p:val>
                                            <p:strVal val="#ppt_x"/>
                                          </p:val>
                                        </p:tav>
                                      </p:tavLst>
                                    </p:anim>
                                    <p:anim calcmode="lin" valueType="num">
                                      <p:cBhvr additive="base">
                                        <p:cTn id="12" dur="500" fill="hold"/>
                                        <p:tgtEl>
                                          <p:spTgt spid="162827"/>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3000"/>
                            </p:stCondLst>
                            <p:childTnLst>
                              <p:par>
                                <p:cTn id="14" presetID="2" presetClass="entr" presetSubtype="9" fill="hold" grpId="0" nodeType="afterEffect">
                                  <p:stCondLst>
                                    <p:cond delay="1000"/>
                                  </p:stCondLst>
                                  <p:childTnLst>
                                    <p:set>
                                      <p:cBhvr>
                                        <p:cTn id="15" dur="1" fill="hold">
                                          <p:stCondLst>
                                            <p:cond delay="0"/>
                                          </p:stCondLst>
                                        </p:cTn>
                                        <p:tgtEl>
                                          <p:spTgt spid="162835"/>
                                        </p:tgtEl>
                                        <p:attrNameLst>
                                          <p:attrName>style.visibility</p:attrName>
                                        </p:attrNameLst>
                                      </p:cBhvr>
                                      <p:to>
                                        <p:strVal val="visible"/>
                                      </p:to>
                                    </p:set>
                                    <p:anim calcmode="lin" valueType="num">
                                      <p:cBhvr additive="base">
                                        <p:cTn id="16" dur="500" fill="hold"/>
                                        <p:tgtEl>
                                          <p:spTgt spid="162835"/>
                                        </p:tgtEl>
                                        <p:attrNameLst>
                                          <p:attrName>ppt_x</p:attrName>
                                        </p:attrNameLst>
                                      </p:cBhvr>
                                      <p:tavLst>
                                        <p:tav tm="0">
                                          <p:val>
                                            <p:strVal val="0-#ppt_w/2"/>
                                          </p:val>
                                        </p:tav>
                                        <p:tav tm="100000">
                                          <p:val>
                                            <p:strVal val="#ppt_x"/>
                                          </p:val>
                                        </p:tav>
                                      </p:tavLst>
                                    </p:anim>
                                    <p:anim calcmode="lin" valueType="num">
                                      <p:cBhvr additive="base">
                                        <p:cTn id="17" dur="500" fill="hold"/>
                                        <p:tgtEl>
                                          <p:spTgt spid="162835"/>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4500"/>
                            </p:stCondLst>
                            <p:childTnLst>
                              <p:par>
                                <p:cTn id="19" presetID="2" presetClass="entr" presetSubtype="9" fill="hold" grpId="0" nodeType="afterEffect">
                                  <p:stCondLst>
                                    <p:cond delay="1000"/>
                                  </p:stCondLst>
                                  <p:childTnLst>
                                    <p:set>
                                      <p:cBhvr>
                                        <p:cTn id="20" dur="1" fill="hold">
                                          <p:stCondLst>
                                            <p:cond delay="0"/>
                                          </p:stCondLst>
                                        </p:cTn>
                                        <p:tgtEl>
                                          <p:spTgt spid="162828"/>
                                        </p:tgtEl>
                                        <p:attrNameLst>
                                          <p:attrName>style.visibility</p:attrName>
                                        </p:attrNameLst>
                                      </p:cBhvr>
                                      <p:to>
                                        <p:strVal val="visible"/>
                                      </p:to>
                                    </p:set>
                                    <p:anim calcmode="lin" valueType="num">
                                      <p:cBhvr additive="base">
                                        <p:cTn id="21" dur="500" fill="hold"/>
                                        <p:tgtEl>
                                          <p:spTgt spid="162828"/>
                                        </p:tgtEl>
                                        <p:attrNameLst>
                                          <p:attrName>ppt_x</p:attrName>
                                        </p:attrNameLst>
                                      </p:cBhvr>
                                      <p:tavLst>
                                        <p:tav tm="0">
                                          <p:val>
                                            <p:strVal val="0-#ppt_w/2"/>
                                          </p:val>
                                        </p:tav>
                                        <p:tav tm="100000">
                                          <p:val>
                                            <p:strVal val="#ppt_x"/>
                                          </p:val>
                                        </p:tav>
                                      </p:tavLst>
                                    </p:anim>
                                    <p:anim calcmode="lin" valueType="num">
                                      <p:cBhvr additive="base">
                                        <p:cTn id="22" dur="500" fill="hold"/>
                                        <p:tgtEl>
                                          <p:spTgt spid="162828"/>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6000"/>
                            </p:stCondLst>
                            <p:childTnLst>
                              <p:par>
                                <p:cTn id="24" presetID="2" presetClass="entr" presetSubtype="9" fill="hold" grpId="0" nodeType="afterEffect">
                                  <p:stCondLst>
                                    <p:cond delay="1000"/>
                                  </p:stCondLst>
                                  <p:childTnLst>
                                    <p:set>
                                      <p:cBhvr>
                                        <p:cTn id="25" dur="1" fill="hold">
                                          <p:stCondLst>
                                            <p:cond delay="0"/>
                                          </p:stCondLst>
                                        </p:cTn>
                                        <p:tgtEl>
                                          <p:spTgt spid="162829"/>
                                        </p:tgtEl>
                                        <p:attrNameLst>
                                          <p:attrName>style.visibility</p:attrName>
                                        </p:attrNameLst>
                                      </p:cBhvr>
                                      <p:to>
                                        <p:strVal val="visible"/>
                                      </p:to>
                                    </p:set>
                                    <p:anim calcmode="lin" valueType="num">
                                      <p:cBhvr additive="base">
                                        <p:cTn id="26" dur="500" fill="hold"/>
                                        <p:tgtEl>
                                          <p:spTgt spid="162829"/>
                                        </p:tgtEl>
                                        <p:attrNameLst>
                                          <p:attrName>ppt_x</p:attrName>
                                        </p:attrNameLst>
                                      </p:cBhvr>
                                      <p:tavLst>
                                        <p:tav tm="0">
                                          <p:val>
                                            <p:strVal val="0-#ppt_w/2"/>
                                          </p:val>
                                        </p:tav>
                                        <p:tav tm="100000">
                                          <p:val>
                                            <p:strVal val="#ppt_x"/>
                                          </p:val>
                                        </p:tav>
                                      </p:tavLst>
                                    </p:anim>
                                    <p:anim calcmode="lin" valueType="num">
                                      <p:cBhvr additive="base">
                                        <p:cTn id="27" dur="500" fill="hold"/>
                                        <p:tgtEl>
                                          <p:spTgt spid="162829"/>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7500"/>
                            </p:stCondLst>
                            <p:childTnLst>
                              <p:par>
                                <p:cTn id="29" presetID="2" presetClass="entr" presetSubtype="3" fill="hold" grpId="0" nodeType="afterEffect">
                                  <p:stCondLst>
                                    <p:cond delay="1000"/>
                                  </p:stCondLst>
                                  <p:childTnLst>
                                    <p:set>
                                      <p:cBhvr>
                                        <p:cTn id="30" dur="1" fill="hold">
                                          <p:stCondLst>
                                            <p:cond delay="0"/>
                                          </p:stCondLst>
                                        </p:cTn>
                                        <p:tgtEl>
                                          <p:spTgt spid="162830"/>
                                        </p:tgtEl>
                                        <p:attrNameLst>
                                          <p:attrName>style.visibility</p:attrName>
                                        </p:attrNameLst>
                                      </p:cBhvr>
                                      <p:to>
                                        <p:strVal val="visible"/>
                                      </p:to>
                                    </p:set>
                                    <p:anim calcmode="lin" valueType="num">
                                      <p:cBhvr additive="base">
                                        <p:cTn id="31" dur="500" fill="hold"/>
                                        <p:tgtEl>
                                          <p:spTgt spid="162830"/>
                                        </p:tgtEl>
                                        <p:attrNameLst>
                                          <p:attrName>ppt_x</p:attrName>
                                        </p:attrNameLst>
                                      </p:cBhvr>
                                      <p:tavLst>
                                        <p:tav tm="0">
                                          <p:val>
                                            <p:strVal val="1+#ppt_w/2"/>
                                          </p:val>
                                        </p:tav>
                                        <p:tav tm="100000">
                                          <p:val>
                                            <p:strVal val="#ppt_x"/>
                                          </p:val>
                                        </p:tav>
                                      </p:tavLst>
                                    </p:anim>
                                    <p:anim calcmode="lin" valueType="num">
                                      <p:cBhvr additive="base">
                                        <p:cTn id="32" dur="500" fill="hold"/>
                                        <p:tgtEl>
                                          <p:spTgt spid="162830"/>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9000"/>
                            </p:stCondLst>
                            <p:childTnLst>
                              <p:par>
                                <p:cTn id="34" presetID="2" presetClass="entr" presetSubtype="3" fill="hold" grpId="0" nodeType="afterEffect">
                                  <p:stCondLst>
                                    <p:cond delay="1000"/>
                                  </p:stCondLst>
                                  <p:childTnLst>
                                    <p:set>
                                      <p:cBhvr>
                                        <p:cTn id="35" dur="1" fill="hold">
                                          <p:stCondLst>
                                            <p:cond delay="0"/>
                                          </p:stCondLst>
                                        </p:cTn>
                                        <p:tgtEl>
                                          <p:spTgt spid="162831"/>
                                        </p:tgtEl>
                                        <p:attrNameLst>
                                          <p:attrName>style.visibility</p:attrName>
                                        </p:attrNameLst>
                                      </p:cBhvr>
                                      <p:to>
                                        <p:strVal val="visible"/>
                                      </p:to>
                                    </p:set>
                                    <p:anim calcmode="lin" valueType="num">
                                      <p:cBhvr additive="base">
                                        <p:cTn id="36" dur="500" fill="hold"/>
                                        <p:tgtEl>
                                          <p:spTgt spid="162831"/>
                                        </p:tgtEl>
                                        <p:attrNameLst>
                                          <p:attrName>ppt_x</p:attrName>
                                        </p:attrNameLst>
                                      </p:cBhvr>
                                      <p:tavLst>
                                        <p:tav tm="0">
                                          <p:val>
                                            <p:strVal val="1+#ppt_w/2"/>
                                          </p:val>
                                        </p:tav>
                                        <p:tav tm="100000">
                                          <p:val>
                                            <p:strVal val="#ppt_x"/>
                                          </p:val>
                                        </p:tav>
                                      </p:tavLst>
                                    </p:anim>
                                    <p:anim calcmode="lin" valueType="num">
                                      <p:cBhvr additive="base">
                                        <p:cTn id="37" dur="500" fill="hold"/>
                                        <p:tgtEl>
                                          <p:spTgt spid="162831"/>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10500"/>
                            </p:stCondLst>
                            <p:childTnLst>
                              <p:par>
                                <p:cTn id="39" presetID="2" presetClass="entr" presetSubtype="3" fill="hold" grpId="0" nodeType="afterEffect">
                                  <p:stCondLst>
                                    <p:cond delay="1000"/>
                                  </p:stCondLst>
                                  <p:childTnLst>
                                    <p:set>
                                      <p:cBhvr>
                                        <p:cTn id="40" dur="1" fill="hold">
                                          <p:stCondLst>
                                            <p:cond delay="0"/>
                                          </p:stCondLst>
                                        </p:cTn>
                                        <p:tgtEl>
                                          <p:spTgt spid="162832"/>
                                        </p:tgtEl>
                                        <p:attrNameLst>
                                          <p:attrName>style.visibility</p:attrName>
                                        </p:attrNameLst>
                                      </p:cBhvr>
                                      <p:to>
                                        <p:strVal val="visible"/>
                                      </p:to>
                                    </p:set>
                                    <p:anim calcmode="lin" valueType="num">
                                      <p:cBhvr additive="base">
                                        <p:cTn id="41" dur="500" fill="hold"/>
                                        <p:tgtEl>
                                          <p:spTgt spid="162832"/>
                                        </p:tgtEl>
                                        <p:attrNameLst>
                                          <p:attrName>ppt_x</p:attrName>
                                        </p:attrNameLst>
                                      </p:cBhvr>
                                      <p:tavLst>
                                        <p:tav tm="0">
                                          <p:val>
                                            <p:strVal val="1+#ppt_w/2"/>
                                          </p:val>
                                        </p:tav>
                                        <p:tav tm="100000">
                                          <p:val>
                                            <p:strVal val="#ppt_x"/>
                                          </p:val>
                                        </p:tav>
                                      </p:tavLst>
                                    </p:anim>
                                    <p:anim calcmode="lin" valueType="num">
                                      <p:cBhvr additive="base">
                                        <p:cTn id="42" dur="500" fill="hold"/>
                                        <p:tgtEl>
                                          <p:spTgt spid="1628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7" grpId="0" animBg="1" autoUpdateAnimBg="0"/>
      <p:bldP spid="162828" grpId="0" animBg="1" autoUpdateAnimBg="0"/>
      <p:bldP spid="162829" grpId="0" animBg="1" autoUpdateAnimBg="0"/>
      <p:bldP spid="162830" grpId="0" animBg="1" autoUpdateAnimBg="0"/>
      <p:bldP spid="162831" grpId="0" animBg="1" autoUpdateAnimBg="0"/>
      <p:bldP spid="162832" grpId="0" animBg="1" autoUpdateAnimBg="0"/>
      <p:bldP spid="162835" grpId="0" animBg="1" autoUpdateAnimBg="0"/>
      <p:bldP spid="16283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15" descr="Value Poster Seven"/>
          <p:cNvPicPr>
            <a:picLocks noChangeAspect="1" noChangeArrowheads="1"/>
          </p:cNvPicPr>
          <p:nvPr/>
        </p:nvPicPr>
        <p:blipFill>
          <a:blip r:embed="rId3" cstate="print">
            <a:lum bright="60000" contrast="-70000"/>
            <a:extLst>
              <a:ext uri="{28A0092B-C50C-407E-A947-70E740481C1C}">
                <a14:useLocalDpi xmlns:a14="http://schemas.microsoft.com/office/drawing/2010/main"/>
              </a:ext>
            </a:extLst>
          </a:blip>
          <a:srcRect/>
          <a:stretch>
            <a:fillRect/>
          </a:stretch>
        </p:blipFill>
        <p:spPr bwMode="auto">
          <a:xfrm>
            <a:off x="1589" y="838200"/>
            <a:ext cx="90083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a:xfrm>
            <a:off x="0" y="0"/>
            <a:ext cx="9144000" cy="838200"/>
          </a:xfrm>
          <a:solidFill>
            <a:srgbClr val="0033CC"/>
          </a:solidFill>
        </p:spPr>
        <p:txBody>
          <a:bodyPr/>
          <a:lstStyle/>
          <a:p>
            <a:pPr eaLnBrk="1" hangingPunct="1"/>
            <a:r>
              <a:rPr lang="en-US" altLang="en-US" dirty="0" smtClean="0">
                <a:solidFill>
                  <a:srgbClr val="00FFFF"/>
                </a:solidFill>
              </a:rPr>
              <a:t>        Historical Trauma</a:t>
            </a:r>
          </a:p>
        </p:txBody>
      </p:sp>
      <p:sp>
        <p:nvSpPr>
          <p:cNvPr id="67588" name="Rectangle 3"/>
          <p:cNvSpPr>
            <a:spLocks noGrp="1" noChangeArrowheads="1"/>
          </p:cNvSpPr>
          <p:nvPr>
            <p:ph type="body" idx="1"/>
          </p:nvPr>
        </p:nvSpPr>
        <p:spPr>
          <a:xfrm>
            <a:off x="97536" y="3346450"/>
            <a:ext cx="9046464" cy="2749550"/>
          </a:xfrm>
        </p:spPr>
        <p:txBody>
          <a:bodyPr/>
          <a:lstStyle/>
          <a:p>
            <a:pPr eaLnBrk="1" hangingPunct="1">
              <a:buFontTx/>
              <a:buNone/>
            </a:pPr>
            <a:r>
              <a:rPr lang="en-US" altLang="en-US" sz="2000" i="1" dirty="0" smtClean="0"/>
              <a:t>	</a:t>
            </a:r>
            <a:r>
              <a:rPr lang="en-US" altLang="en-US" sz="2400" dirty="0" smtClean="0">
                <a:latin typeface="Bookman Old Style" pitchFamily="-112" charset="0"/>
              </a:rPr>
              <a:t>“Is a cumulative emotional and psychological wounding, over the lifespan and across generations, emanating  from massive group trauma experiences. The historical  trauma response (HTR) is the constellation of features in reaction to this trauma”</a:t>
            </a:r>
            <a:r>
              <a:rPr lang="en-US" altLang="en-US" sz="2800" dirty="0" smtClean="0">
                <a:latin typeface="Bookman Old Style" pitchFamily="-112" charset="0"/>
              </a:rPr>
              <a:t> </a:t>
            </a:r>
            <a:r>
              <a:rPr lang="en-US" altLang="en-US" sz="2000" dirty="0" smtClean="0">
                <a:latin typeface="Bookman Old Style" pitchFamily="-112" charset="0"/>
              </a:rPr>
              <a:t>(Brave Heart, p. 7, 2004)</a:t>
            </a:r>
            <a:endParaRPr lang="en-US" altLang="en-US" sz="2400" dirty="0" smtClean="0">
              <a:latin typeface="Bookman Old Style" pitchFamily="-112" charset="0"/>
            </a:endParaRPr>
          </a:p>
        </p:txBody>
      </p:sp>
      <p:sp>
        <p:nvSpPr>
          <p:cNvPr id="67589" name="Rectangle 4"/>
          <p:cNvSpPr>
            <a:spLocks noChangeArrowheads="1"/>
          </p:cNvSpPr>
          <p:nvPr/>
        </p:nvSpPr>
        <p:spPr bwMode="auto">
          <a:xfrm>
            <a:off x="1588" y="2206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rgbClr val="00FFFF"/>
                </a:solidFill>
                <a:latin typeface="Times New Roman" pitchFamily="18" charset="0"/>
                <a:ea typeface="Osaka" pitchFamily="-112" charset="-128"/>
              </a:defRPr>
            </a:lvl1pPr>
            <a:lvl2pPr marL="37931725" indent="-37474525">
              <a:defRPr sz="3600">
                <a:solidFill>
                  <a:srgbClr val="00FFFF"/>
                </a:solidFill>
                <a:latin typeface="Times New Roman" pitchFamily="18" charset="0"/>
                <a:ea typeface="Osaka" pitchFamily="-112" charset="-128"/>
              </a:defRPr>
            </a:lvl2pPr>
            <a:lvl3pPr>
              <a:defRPr sz="3600">
                <a:solidFill>
                  <a:srgbClr val="00FFFF"/>
                </a:solidFill>
                <a:latin typeface="Times New Roman" pitchFamily="18" charset="0"/>
                <a:ea typeface="Osaka" pitchFamily="-112" charset="-128"/>
              </a:defRPr>
            </a:lvl3pPr>
            <a:lvl4pPr>
              <a:defRPr sz="3600">
                <a:solidFill>
                  <a:srgbClr val="00FFFF"/>
                </a:solidFill>
                <a:latin typeface="Times New Roman" pitchFamily="18" charset="0"/>
                <a:ea typeface="Osaka" pitchFamily="-112" charset="-128"/>
              </a:defRPr>
            </a:lvl4pPr>
            <a:lvl5pPr>
              <a:defRPr sz="3600">
                <a:solidFill>
                  <a:srgbClr val="00FFFF"/>
                </a:solidFill>
                <a:latin typeface="Times New Roman" pitchFamily="18" charset="0"/>
                <a:ea typeface="Osaka" pitchFamily="-112" charset="-128"/>
              </a:defRPr>
            </a:lvl5pPr>
            <a:lvl6pPr marL="457200" eaLnBrk="0" fontAlgn="base" hangingPunct="0">
              <a:spcBef>
                <a:spcPct val="0"/>
              </a:spcBef>
              <a:spcAft>
                <a:spcPct val="0"/>
              </a:spcAft>
              <a:defRPr sz="3600">
                <a:solidFill>
                  <a:srgbClr val="00FFFF"/>
                </a:solidFill>
                <a:latin typeface="Times New Roman" pitchFamily="18" charset="0"/>
                <a:ea typeface="Osaka" pitchFamily="-112" charset="-128"/>
              </a:defRPr>
            </a:lvl6pPr>
            <a:lvl7pPr marL="914400" eaLnBrk="0" fontAlgn="base" hangingPunct="0">
              <a:spcBef>
                <a:spcPct val="0"/>
              </a:spcBef>
              <a:spcAft>
                <a:spcPct val="0"/>
              </a:spcAft>
              <a:defRPr sz="3600">
                <a:solidFill>
                  <a:srgbClr val="00FFFF"/>
                </a:solidFill>
                <a:latin typeface="Times New Roman" pitchFamily="18" charset="0"/>
                <a:ea typeface="Osaka" pitchFamily="-112" charset="-128"/>
              </a:defRPr>
            </a:lvl7pPr>
            <a:lvl8pPr marL="1371600" eaLnBrk="0" fontAlgn="base" hangingPunct="0">
              <a:spcBef>
                <a:spcPct val="0"/>
              </a:spcBef>
              <a:spcAft>
                <a:spcPct val="0"/>
              </a:spcAft>
              <a:defRPr sz="3600">
                <a:solidFill>
                  <a:srgbClr val="00FFFF"/>
                </a:solidFill>
                <a:latin typeface="Times New Roman" pitchFamily="18" charset="0"/>
                <a:ea typeface="Osaka" pitchFamily="-112" charset="-128"/>
              </a:defRPr>
            </a:lvl8pPr>
            <a:lvl9pPr marL="1828800" eaLnBrk="0" fontAlgn="base" hangingPunct="0">
              <a:spcBef>
                <a:spcPct val="0"/>
              </a:spcBef>
              <a:spcAft>
                <a:spcPct val="0"/>
              </a:spcAft>
              <a:defRPr sz="3600">
                <a:solidFill>
                  <a:srgbClr val="00FFFF"/>
                </a:solidFill>
                <a:latin typeface="Times New Roman" pitchFamily="18" charset="0"/>
                <a:ea typeface="Osaka" pitchFamily="-112" charset="-128"/>
              </a:defRPr>
            </a:lvl9pPr>
          </a:lstStyle>
          <a:p>
            <a:endParaRPr lang="en-US" altLang="en-US"/>
          </a:p>
        </p:txBody>
      </p:sp>
    </p:spTree>
    <p:extLst>
      <p:ext uri="{BB962C8B-B14F-4D97-AF65-F5344CB8AC3E}">
        <p14:creationId xmlns:p14="http://schemas.microsoft.com/office/powerpoint/2010/main" val="3283079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7968"/>
            <a:ext cx="8229600" cy="4858195"/>
          </a:xfrm>
        </p:spPr>
        <p:txBody>
          <a:bodyPr rtlCol="0">
            <a:normAutofit/>
          </a:bodyPr>
          <a:lstStyle/>
          <a:p>
            <a:pPr marL="0" indent="0" algn="ctr" eaLnBrk="1" fontAlgn="auto" hangingPunct="1">
              <a:spcAft>
                <a:spcPts val="0"/>
              </a:spcAft>
              <a:buFont typeface="Arial"/>
              <a:buNone/>
              <a:defRPr/>
            </a:pPr>
            <a:r>
              <a:rPr lang="en-US" sz="4000" dirty="0" smtClean="0"/>
              <a:t>Historical context of Alaska: Reclaiming the role of Elders</a:t>
            </a:r>
          </a:p>
          <a:p>
            <a:pPr marL="0" indent="0" algn="ctr" eaLnBrk="1" fontAlgn="auto" hangingPunct="1">
              <a:spcAft>
                <a:spcPts val="0"/>
              </a:spcAft>
              <a:buFont typeface="Arial"/>
              <a:buNone/>
              <a:defRPr/>
            </a:pPr>
            <a:r>
              <a:rPr lang="en-US" sz="2400" dirty="0" smtClean="0"/>
              <a:t>Rosellen M. Rosich, Ph.D.</a:t>
            </a:r>
          </a:p>
          <a:p>
            <a:pPr marL="0" indent="0" algn="ctr" eaLnBrk="1" fontAlgn="auto" hangingPunct="1">
              <a:spcAft>
                <a:spcPts val="0"/>
              </a:spcAft>
              <a:buFont typeface="Arial"/>
              <a:buNone/>
              <a:defRPr/>
            </a:pPr>
            <a:r>
              <a:rPr lang="en-US" sz="2400" dirty="0" smtClean="0"/>
              <a:t> Professor Emerita of Psychology,</a:t>
            </a:r>
          </a:p>
          <a:p>
            <a:pPr marL="0" indent="0" algn="ctr" eaLnBrk="1" fontAlgn="auto" hangingPunct="1">
              <a:spcAft>
                <a:spcPts val="0"/>
              </a:spcAft>
              <a:buFont typeface="Arial"/>
              <a:buNone/>
              <a:defRPr/>
            </a:pPr>
            <a:r>
              <a:rPr lang="en-US" sz="2400" dirty="0" smtClean="0"/>
              <a:t>PI-UAA School of Allied Health AK GILD (GWEP)</a:t>
            </a:r>
          </a:p>
          <a:p>
            <a:pPr marL="0" indent="0" algn="ctr" eaLnBrk="1" fontAlgn="auto" hangingPunct="1">
              <a:spcAft>
                <a:spcPts val="0"/>
              </a:spcAft>
              <a:buFont typeface="Arial"/>
              <a:buNone/>
              <a:defRPr/>
            </a:pPr>
            <a:r>
              <a:rPr lang="en-US" sz="2400" dirty="0" smtClean="0"/>
              <a:t>University of Alaska Anchorage</a:t>
            </a:r>
          </a:p>
          <a:p>
            <a:pPr marL="0" indent="0" algn="ctr" eaLnBrk="1" fontAlgn="auto" hangingPunct="1">
              <a:spcAft>
                <a:spcPts val="0"/>
              </a:spcAft>
              <a:buFont typeface="Arial"/>
              <a:buNone/>
              <a:defRPr/>
            </a:pPr>
            <a:r>
              <a:rPr lang="en-US" sz="2400" dirty="0" smtClean="0"/>
              <a:t>Anchorage, AK., United States</a:t>
            </a:r>
          </a:p>
          <a:p>
            <a:pPr marL="0" indent="0" algn="ctr" eaLnBrk="1" fontAlgn="auto" hangingPunct="1">
              <a:spcAft>
                <a:spcPts val="0"/>
              </a:spcAft>
              <a:buFont typeface="Arial"/>
              <a:buNone/>
              <a:defRPr/>
            </a:pPr>
            <a:endParaRPr lang="en-US" sz="2400" dirty="0" smtClean="0"/>
          </a:p>
          <a:p>
            <a:pPr marL="0" indent="0" algn="ctr" eaLnBrk="1" fontAlgn="auto" hangingPunct="1">
              <a:spcAft>
                <a:spcPts val="0"/>
              </a:spcAft>
              <a:buFont typeface="Arial"/>
              <a:buNone/>
              <a:defRPr/>
            </a:pPr>
            <a:endParaRPr lang="en-US" sz="2400" dirty="0" smtClean="0"/>
          </a:p>
          <a:p>
            <a:pPr marL="0" indent="0" algn="ctr" eaLnBrk="1" fontAlgn="auto" hangingPunct="1">
              <a:spcAft>
                <a:spcPts val="0"/>
              </a:spcAft>
              <a:buFont typeface="Arial"/>
              <a:buNone/>
              <a:defRPr/>
            </a:pPr>
            <a:r>
              <a:rPr lang="en-US" sz="2400" dirty="0" smtClean="0"/>
              <a:t>November 20, 2015</a:t>
            </a:r>
          </a:p>
          <a:p>
            <a:pPr marL="0" indent="0" algn="ctr" eaLnBrk="1" fontAlgn="auto" hangingPunct="1">
              <a:spcAft>
                <a:spcPts val="0"/>
              </a:spcAft>
              <a:buFont typeface="Arial"/>
              <a:buNone/>
              <a:defRPr/>
            </a:pPr>
            <a:endParaRPr lang="en-US" sz="2000" dirty="0">
              <a:ea typeface="+mn-ea"/>
            </a:endParaRPr>
          </a:p>
        </p:txBody>
      </p:sp>
      <p:pic>
        <p:nvPicPr>
          <p:cNvPr id="4" name="Picture 9" descr="UAAlogoGreenwYellowswoosh.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777268" y="4916596"/>
            <a:ext cx="1693258" cy="42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4228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42" name="Group 134"/>
          <p:cNvGraphicFramePr>
            <a:graphicFrameLocks noGrp="1"/>
          </p:cNvGraphicFramePr>
          <p:nvPr/>
        </p:nvGraphicFramePr>
        <p:xfrm>
          <a:off x="0" y="1143000"/>
          <a:ext cx="9144000" cy="5659437"/>
        </p:xfrm>
        <a:graphic>
          <a:graphicData uri="http://schemas.openxmlformats.org/drawingml/2006/table">
            <a:tbl>
              <a:tblPr/>
              <a:tblGrid>
                <a:gridCol w="1828800"/>
                <a:gridCol w="1828800"/>
                <a:gridCol w="1828800"/>
                <a:gridCol w="1828800"/>
                <a:gridCol w="1828800"/>
              </a:tblGrid>
              <a:tr h="762000">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Times" pitchFamily="-112" charset="0"/>
                          <a:ea typeface="Osaka" pitchFamily="-112" charset="-128"/>
                        </a:rPr>
                        <a:t>New Traditionalists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6A2"/>
                    </a:solid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Times" pitchFamily="-112" charset="0"/>
                          <a:ea typeface="Osaka" pitchFamily="-112" charset="-128"/>
                        </a:rPr>
                        <a:t>Lost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Times" pitchFamily="-112" charset="0"/>
                          <a:ea typeface="Osaka" pitchFamily="-112" charset="-128"/>
                        </a:rPr>
                        <a:t>Identities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6A2"/>
                    </a:solid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Times" pitchFamily="-112" charset="0"/>
                          <a:ea typeface="Osaka" pitchFamily="-112" charset="-128"/>
                        </a:rPr>
                        <a:t>International Human Beings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6A2"/>
                    </a:solid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Times" pitchFamily="-112" charset="0"/>
                          <a:ea typeface="Osaka" pitchFamily="-112" charset="-128"/>
                        </a:rPr>
                        <a:t>The  Traditionalists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6A2"/>
                    </a:solid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Times" pitchFamily="-112" charset="0"/>
                          <a:ea typeface="Osaka" pitchFamily="-112" charset="-128"/>
                        </a:rPr>
                        <a:t>Assimilated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Times" pitchFamily="-112" charset="0"/>
                          <a:ea typeface="Osaka" pitchFamily="-112" charset="-128"/>
                        </a:rPr>
                        <a:t>Indians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6A2"/>
                    </a:solidFill>
                  </a:tcPr>
                </a:tc>
              </a:tr>
              <a:tr h="773113">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“Born-again” Indians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Powerlessness due to transitional stress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Appreciates gifts of both worlds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Strong cultural beliefs are foundation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Possesses technical skills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Younger generation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In limbo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Comfortable in both worlds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In tune with environment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Materialism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7550">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“Going back to land and traditions”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Mixture of beliefs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Has vision for the future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Cultural knowledge of all areas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Accepts hierarchical power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Mixture of belief systems from all sources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Cultural/social breakdown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Has “courage of heart”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endParaRPr kumimoji="0" lang="en-US" altLang="en-US" sz="1400" b="0"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Does not value native beliefs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Times" pitchFamily="-112" charset="0"/>
                        <a:ea typeface="Osaka" pitchFamily="-112"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Identity confusion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Values own culture without putting down other cultures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Times" pitchFamily="-112" charset="0"/>
                        <a:ea typeface="Osaka" pitchFamily="-112"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1400" b="0" i="0" u="none" strike="noStrike" cap="none" normalizeH="0" baseline="0" smtClean="0">
                          <a:ln>
                            <a:noFill/>
                          </a:ln>
                          <a:solidFill>
                            <a:schemeClr val="tx1"/>
                          </a:solidFill>
                          <a:effectLst/>
                          <a:latin typeface="Times" pitchFamily="-112" charset="0"/>
                          <a:ea typeface="Osaka" pitchFamily="-112" charset="-128"/>
                        </a:rPr>
                        <a:t>Epitomizes social problems (alcoholism, drug addiction, etc.)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Osaka" pitchFamily="-112" charset="-128"/>
                        </a:defRPr>
                      </a:lvl1pPr>
                      <a:lvl2pPr marL="37931725" indent="-37474525" algn="l">
                        <a:spcBef>
                          <a:spcPct val="20000"/>
                        </a:spcBef>
                        <a:defRPr sz="2400">
                          <a:solidFill>
                            <a:schemeClr val="tx1"/>
                          </a:solidFill>
                          <a:latin typeface="Arial" charset="0"/>
                          <a:ea typeface="Osaka" pitchFamily="-112" charset="-128"/>
                        </a:defRPr>
                      </a:lvl2pPr>
                      <a:lvl3pPr>
                        <a:spcBef>
                          <a:spcPct val="20000"/>
                        </a:spcBef>
                        <a:defRPr sz="2000">
                          <a:solidFill>
                            <a:schemeClr val="tx1"/>
                          </a:solidFill>
                          <a:latin typeface="Arial" charset="0"/>
                          <a:ea typeface="Osaka" pitchFamily="-112" charset="-128"/>
                        </a:defRPr>
                      </a:lvl3pPr>
                      <a:lvl4pPr>
                        <a:spcBef>
                          <a:spcPct val="20000"/>
                        </a:spcBef>
                        <a:defRPr>
                          <a:solidFill>
                            <a:schemeClr val="tx1"/>
                          </a:solidFill>
                          <a:latin typeface="Arial" charset="0"/>
                          <a:ea typeface="Osaka" pitchFamily="-112" charset="-128"/>
                        </a:defRPr>
                      </a:lvl4pPr>
                      <a:lvl5pPr>
                        <a:spcBef>
                          <a:spcPct val="20000"/>
                        </a:spcBef>
                        <a:defRPr>
                          <a:solidFill>
                            <a:schemeClr val="tx1"/>
                          </a:solidFill>
                          <a:latin typeface="Arial" charset="0"/>
                          <a:ea typeface="Osaka" pitchFamily="-112" charset="-128"/>
                        </a:defRPr>
                      </a:lvl5pPr>
                      <a:lvl6pPr marL="457200" eaLnBrk="0" fontAlgn="base" hangingPunct="0">
                        <a:spcBef>
                          <a:spcPct val="20000"/>
                        </a:spcBef>
                        <a:spcAft>
                          <a:spcPct val="0"/>
                        </a:spcAft>
                        <a:defRPr>
                          <a:solidFill>
                            <a:schemeClr val="tx1"/>
                          </a:solidFill>
                          <a:latin typeface="Arial" charset="0"/>
                          <a:ea typeface="Osaka" pitchFamily="-112" charset="-128"/>
                        </a:defRPr>
                      </a:lvl6pPr>
                      <a:lvl7pPr marL="914400" eaLnBrk="0" fontAlgn="base" hangingPunct="0">
                        <a:spcBef>
                          <a:spcPct val="20000"/>
                        </a:spcBef>
                        <a:spcAft>
                          <a:spcPct val="0"/>
                        </a:spcAft>
                        <a:defRPr>
                          <a:solidFill>
                            <a:schemeClr val="tx1"/>
                          </a:solidFill>
                          <a:latin typeface="Arial" charset="0"/>
                          <a:ea typeface="Osaka" pitchFamily="-112" charset="-128"/>
                        </a:defRPr>
                      </a:lvl7pPr>
                      <a:lvl8pPr marL="1371600" eaLnBrk="0" fontAlgn="base" hangingPunct="0">
                        <a:spcBef>
                          <a:spcPct val="20000"/>
                        </a:spcBef>
                        <a:spcAft>
                          <a:spcPct val="0"/>
                        </a:spcAft>
                        <a:defRPr>
                          <a:solidFill>
                            <a:schemeClr val="tx1"/>
                          </a:solidFill>
                          <a:latin typeface="Arial" charset="0"/>
                          <a:ea typeface="Osaka" pitchFamily="-112" charset="-128"/>
                        </a:defRPr>
                      </a:lvl8pPr>
                      <a:lvl9pPr marL="1828800" eaLnBrk="0" fontAlgn="base" hangingPunct="0">
                        <a:spcBef>
                          <a:spcPct val="20000"/>
                        </a:spcBef>
                        <a:spcAft>
                          <a:spcPct val="0"/>
                        </a:spcAft>
                        <a:defRPr>
                          <a:solidFill>
                            <a:schemeClr val="tx1"/>
                          </a:solidFill>
                          <a:latin typeface="Arial" charset="0"/>
                          <a:ea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Times" pitchFamily="-112" charset="0"/>
                        <a:ea typeface="Osaka" pitchFamily="-112"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924" name="Text Box 117"/>
          <p:cNvSpPr txBox="1">
            <a:spLocks noChangeArrowheads="1"/>
          </p:cNvSpPr>
          <p:nvPr/>
        </p:nvSpPr>
        <p:spPr bwMode="auto">
          <a:xfrm>
            <a:off x="5943600" y="6172200"/>
            <a:ext cx="2819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rgbClr val="00FFFF"/>
                </a:solidFill>
                <a:latin typeface="Times New Roman" pitchFamily="18" charset="0"/>
                <a:ea typeface="Osaka" pitchFamily="-112" charset="-128"/>
              </a:defRPr>
            </a:lvl1pPr>
            <a:lvl2pPr marL="37931725" indent="-37474525">
              <a:defRPr sz="3600">
                <a:solidFill>
                  <a:srgbClr val="00FFFF"/>
                </a:solidFill>
                <a:latin typeface="Times New Roman" pitchFamily="18" charset="0"/>
                <a:ea typeface="Osaka" pitchFamily="-112" charset="-128"/>
              </a:defRPr>
            </a:lvl2pPr>
            <a:lvl3pPr>
              <a:defRPr sz="3600">
                <a:solidFill>
                  <a:srgbClr val="00FFFF"/>
                </a:solidFill>
                <a:latin typeface="Times New Roman" pitchFamily="18" charset="0"/>
                <a:ea typeface="Osaka" pitchFamily="-112" charset="-128"/>
              </a:defRPr>
            </a:lvl3pPr>
            <a:lvl4pPr>
              <a:defRPr sz="3600">
                <a:solidFill>
                  <a:srgbClr val="00FFFF"/>
                </a:solidFill>
                <a:latin typeface="Times New Roman" pitchFamily="18" charset="0"/>
                <a:ea typeface="Osaka" pitchFamily="-112" charset="-128"/>
              </a:defRPr>
            </a:lvl4pPr>
            <a:lvl5pPr>
              <a:defRPr sz="3600">
                <a:solidFill>
                  <a:srgbClr val="00FFFF"/>
                </a:solidFill>
                <a:latin typeface="Times New Roman" pitchFamily="18" charset="0"/>
                <a:ea typeface="Osaka" pitchFamily="-112" charset="-128"/>
              </a:defRPr>
            </a:lvl5pPr>
            <a:lvl6pPr marL="457200" eaLnBrk="0" fontAlgn="base" hangingPunct="0">
              <a:spcBef>
                <a:spcPct val="0"/>
              </a:spcBef>
              <a:spcAft>
                <a:spcPct val="0"/>
              </a:spcAft>
              <a:defRPr sz="3600">
                <a:solidFill>
                  <a:srgbClr val="00FFFF"/>
                </a:solidFill>
                <a:latin typeface="Times New Roman" pitchFamily="18" charset="0"/>
                <a:ea typeface="Osaka" pitchFamily="-112" charset="-128"/>
              </a:defRPr>
            </a:lvl6pPr>
            <a:lvl7pPr marL="914400" eaLnBrk="0" fontAlgn="base" hangingPunct="0">
              <a:spcBef>
                <a:spcPct val="0"/>
              </a:spcBef>
              <a:spcAft>
                <a:spcPct val="0"/>
              </a:spcAft>
              <a:defRPr sz="3600">
                <a:solidFill>
                  <a:srgbClr val="00FFFF"/>
                </a:solidFill>
                <a:latin typeface="Times New Roman" pitchFamily="18" charset="0"/>
                <a:ea typeface="Osaka" pitchFamily="-112" charset="-128"/>
              </a:defRPr>
            </a:lvl7pPr>
            <a:lvl8pPr marL="1371600" eaLnBrk="0" fontAlgn="base" hangingPunct="0">
              <a:spcBef>
                <a:spcPct val="0"/>
              </a:spcBef>
              <a:spcAft>
                <a:spcPct val="0"/>
              </a:spcAft>
              <a:defRPr sz="3600">
                <a:solidFill>
                  <a:srgbClr val="00FFFF"/>
                </a:solidFill>
                <a:latin typeface="Times New Roman" pitchFamily="18" charset="0"/>
                <a:ea typeface="Osaka" pitchFamily="-112" charset="-128"/>
              </a:defRPr>
            </a:lvl8pPr>
            <a:lvl9pPr marL="1828800" eaLnBrk="0" fontAlgn="base" hangingPunct="0">
              <a:spcBef>
                <a:spcPct val="0"/>
              </a:spcBef>
              <a:spcAft>
                <a:spcPct val="0"/>
              </a:spcAft>
              <a:defRPr sz="3600">
                <a:solidFill>
                  <a:srgbClr val="00FFFF"/>
                </a:solidFill>
                <a:latin typeface="Times New Roman" pitchFamily="18" charset="0"/>
                <a:ea typeface="Osaka" pitchFamily="-112" charset="-128"/>
              </a:defRPr>
            </a:lvl9pPr>
          </a:lstStyle>
          <a:p>
            <a:pPr algn="l" eaLnBrk="1" hangingPunct="1">
              <a:spcBef>
                <a:spcPct val="50000"/>
              </a:spcBef>
            </a:pPr>
            <a:r>
              <a:rPr lang="en-US" altLang="en-US" sz="1000" b="1" dirty="0">
                <a:solidFill>
                  <a:schemeClr val="hlink"/>
                </a:solidFill>
                <a:latin typeface="Bookman Old Style" pitchFamily="-112" charset="0"/>
                <a:cs typeface="Times New Roman" pitchFamily="18" charset="0"/>
              </a:rPr>
              <a:t> In the Spirit of the Family by Bea </a:t>
            </a:r>
            <a:r>
              <a:rPr lang="en-US" altLang="en-US" sz="1000" b="1" dirty="0" err="1">
                <a:solidFill>
                  <a:schemeClr val="hlink"/>
                </a:solidFill>
                <a:latin typeface="Bookman Old Style" pitchFamily="-112" charset="0"/>
                <a:cs typeface="Times New Roman" pitchFamily="18" charset="0"/>
              </a:rPr>
              <a:t>Shawanda</a:t>
            </a:r>
            <a:r>
              <a:rPr lang="en-US" altLang="en-US" sz="1000" b="1" dirty="0">
                <a:solidFill>
                  <a:schemeClr val="hlink"/>
                </a:solidFill>
                <a:latin typeface="Bookman Old Style" pitchFamily="-112" charset="0"/>
                <a:cs typeface="Times New Roman" pitchFamily="18" charset="0"/>
              </a:rPr>
              <a:t> Adapted by Cookie E. Rose with permission </a:t>
            </a:r>
          </a:p>
        </p:txBody>
      </p:sp>
      <p:sp>
        <p:nvSpPr>
          <p:cNvPr id="79925" name="Rectangle 118"/>
          <p:cNvSpPr>
            <a:spLocks noGrp="1" noChangeArrowheads="1"/>
          </p:cNvSpPr>
          <p:nvPr>
            <p:ph type="title" idx="4294967295"/>
          </p:nvPr>
        </p:nvSpPr>
        <p:spPr>
          <a:xfrm>
            <a:off x="0" y="0"/>
            <a:ext cx="9144000" cy="1143000"/>
          </a:xfrm>
          <a:solidFill>
            <a:srgbClr val="DAB5FF"/>
          </a:solidFill>
          <a:ln>
            <a:solidFill>
              <a:schemeClr val="tx1"/>
            </a:solidFill>
            <a:miter lim="800000"/>
            <a:headEnd/>
            <a:tailEnd/>
          </a:ln>
        </p:spPr>
        <p:txBody>
          <a:bodyPr/>
          <a:lstStyle/>
          <a:p>
            <a:pPr eaLnBrk="1" hangingPunct="1"/>
            <a:r>
              <a:rPr lang="en-US" altLang="en-US" sz="2800" b="1" smtClean="0"/>
              <a:t>A Model For Understanding </a:t>
            </a:r>
            <a:br>
              <a:rPr lang="en-US" altLang="en-US" sz="2800" b="1" smtClean="0"/>
            </a:br>
            <a:r>
              <a:rPr lang="en-US" altLang="en-US" sz="2800" b="1" smtClean="0"/>
              <a:t>Cultural Group Identity and Behavior Patterns</a:t>
            </a:r>
          </a:p>
        </p:txBody>
      </p:sp>
    </p:spTree>
    <p:extLst>
      <p:ext uri="{BB962C8B-B14F-4D97-AF65-F5344CB8AC3E}">
        <p14:creationId xmlns:p14="http://schemas.microsoft.com/office/powerpoint/2010/main" val="30289731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7826" name="Picture 4" descr="alaska photo"/>
          <p:cNvPicPr>
            <a:picLocks noChangeAspect="1" noChangeArrowheads="1"/>
          </p:cNvPicPr>
          <p:nvPr/>
        </p:nvPicPr>
        <p:blipFill>
          <a:blip r:embed="rId3">
            <a:lum bright="48000"/>
            <a:grayscl/>
            <a:extLst>
              <a:ext uri="{28A0092B-C50C-407E-A947-70E740481C1C}">
                <a14:useLocalDpi xmlns:a14="http://schemas.microsoft.com/office/drawing/2010/main"/>
              </a:ext>
            </a:extLst>
          </a:blip>
          <a:srcRect/>
          <a:stretch>
            <a:fillRect/>
          </a:stretch>
        </p:blipFill>
        <p:spPr bwMode="auto">
          <a:xfrm>
            <a:off x="6400800" y="5169408"/>
            <a:ext cx="2414016" cy="112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title"/>
          </p:nvPr>
        </p:nvSpPr>
        <p:spPr>
          <a:xfrm>
            <a:off x="646176" y="685800"/>
            <a:ext cx="6510528" cy="1143000"/>
          </a:xfrm>
        </p:spPr>
        <p:txBody>
          <a:bodyPr>
            <a:normAutofit/>
          </a:bodyPr>
          <a:lstStyle/>
          <a:p>
            <a:pPr algn="l" eaLnBrk="1" hangingPunct="1"/>
            <a:r>
              <a:rPr lang="en-US" altLang="en-US" sz="3200" dirty="0" smtClean="0"/>
              <a:t>  Role of Native Elders</a:t>
            </a:r>
            <a:br>
              <a:rPr lang="en-US" altLang="en-US" sz="3200" dirty="0" smtClean="0"/>
            </a:br>
            <a:r>
              <a:rPr lang="en-US" altLang="en-US" sz="3200" dirty="0" smtClean="0"/>
              <a:t>“Reclaiming the role of the Elder”</a:t>
            </a:r>
          </a:p>
        </p:txBody>
      </p:sp>
      <p:sp>
        <p:nvSpPr>
          <p:cNvPr id="11267" name="Rectangle 3"/>
          <p:cNvSpPr>
            <a:spLocks noGrp="1" noChangeArrowheads="1"/>
          </p:cNvSpPr>
          <p:nvPr>
            <p:ph type="body" idx="1"/>
          </p:nvPr>
        </p:nvSpPr>
        <p:spPr>
          <a:xfrm>
            <a:off x="762000" y="2133600"/>
            <a:ext cx="7239000" cy="3962400"/>
          </a:xfrm>
        </p:spPr>
        <p:txBody>
          <a:bodyPr/>
          <a:lstStyle/>
          <a:p>
            <a:pPr eaLnBrk="1" hangingPunct="1"/>
            <a:r>
              <a:rPr lang="en-US" altLang="en-US" sz="2800" dirty="0" smtClean="0"/>
              <a:t>Transmits ancestral knowledge to youth, community, and family</a:t>
            </a:r>
          </a:p>
          <a:p>
            <a:pPr eaLnBrk="1" hangingPunct="1"/>
            <a:r>
              <a:rPr lang="en-US" altLang="en-US" sz="2800" dirty="0" smtClean="0"/>
              <a:t>Instructs, guides and enhances self awareness and teaches self-control, proper behavior and thought processes</a:t>
            </a:r>
          </a:p>
          <a:p>
            <a:pPr eaLnBrk="1" hangingPunct="1"/>
            <a:r>
              <a:rPr lang="en-US" altLang="en-US" sz="2800" dirty="0" smtClean="0"/>
              <a:t>Teaches interdependency (collectivistic sense of self)</a:t>
            </a:r>
          </a:p>
          <a:p>
            <a:pPr eaLnBrk="1" hangingPunct="1"/>
            <a:r>
              <a:rPr lang="en-US" altLang="en-US" sz="2800" dirty="0" smtClean="0"/>
              <a:t>More recent-wellness counselors</a:t>
            </a:r>
          </a:p>
        </p:txBody>
      </p:sp>
    </p:spTree>
    <p:extLst>
      <p:ext uri="{BB962C8B-B14F-4D97-AF65-F5344CB8AC3E}">
        <p14:creationId xmlns:p14="http://schemas.microsoft.com/office/powerpoint/2010/main" val="22997247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500"/>
                                        <p:tgtEl>
                                          <p:spTgt spid="11266"/>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267">
                                            <p:txEl>
                                              <p:pRg st="0" end="0"/>
                                            </p:txEl>
                                          </p:spTgt>
                                        </p:tgtEl>
                                        <p:attrNameLst>
                                          <p:attrName>style.visibility</p:attrName>
                                        </p:attrNameLst>
                                      </p:cBhvr>
                                      <p:to>
                                        <p:strVal val="visible"/>
                                      </p:to>
                                    </p:set>
                                    <p:animEffect transition="in" filter="wipe(right)">
                                      <p:cBhvr>
                                        <p:cTn id="11" dur="500"/>
                                        <p:tgtEl>
                                          <p:spTgt spid="11267">
                                            <p:txEl>
                                              <p:pRg st="0" end="0"/>
                                            </p:txEl>
                                          </p:spTgt>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1267">
                                            <p:txEl>
                                              <p:pRg st="1" end="1"/>
                                            </p:txEl>
                                          </p:spTgt>
                                        </p:tgtEl>
                                        <p:attrNameLst>
                                          <p:attrName>style.visibility</p:attrName>
                                        </p:attrNameLst>
                                      </p:cBhvr>
                                      <p:to>
                                        <p:strVal val="visible"/>
                                      </p:to>
                                    </p:set>
                                    <p:animEffect transition="in" filter="wipe(right)">
                                      <p:cBhvr>
                                        <p:cTn id="15" dur="500"/>
                                        <p:tgtEl>
                                          <p:spTgt spid="11267">
                                            <p:txEl>
                                              <p:pRg st="1" end="1"/>
                                            </p:txEl>
                                          </p:spTgt>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1267">
                                            <p:txEl>
                                              <p:pRg st="2" end="2"/>
                                            </p:txEl>
                                          </p:spTgt>
                                        </p:tgtEl>
                                        <p:attrNameLst>
                                          <p:attrName>style.visibility</p:attrName>
                                        </p:attrNameLst>
                                      </p:cBhvr>
                                      <p:to>
                                        <p:strVal val="visible"/>
                                      </p:to>
                                    </p:set>
                                    <p:animEffect transition="in" filter="wipe(right)">
                                      <p:cBhvr>
                                        <p:cTn id="19" dur="500"/>
                                        <p:tgtEl>
                                          <p:spTgt spid="11267">
                                            <p:txEl>
                                              <p:pRg st="2" end="2"/>
                                            </p:txEl>
                                          </p:spTgt>
                                        </p:tgtEl>
                                      </p:cBhvr>
                                    </p:animEffect>
                                  </p:childTnLst>
                                </p:cTn>
                              </p:par>
                            </p:childTnLst>
                          </p:cTn>
                        </p:par>
                        <p:par>
                          <p:cTn id="20" fill="hold" nodeType="afterGroup">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1267">
                                            <p:txEl>
                                              <p:pRg st="3" end="3"/>
                                            </p:txEl>
                                          </p:spTgt>
                                        </p:tgtEl>
                                        <p:attrNameLst>
                                          <p:attrName>style.visibility</p:attrName>
                                        </p:attrNameLst>
                                      </p:cBhvr>
                                      <p:to>
                                        <p:strVal val="visible"/>
                                      </p:to>
                                    </p:set>
                                    <p:animEffect transition="in" filter="wipe(right)">
                                      <p:cBhvr>
                                        <p:cTn id="23"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6806"/>
            <a:ext cx="8229600" cy="797727"/>
          </a:xfrm>
        </p:spPr>
        <p:txBody>
          <a:bodyPr>
            <a:normAutofit/>
          </a:bodyPr>
          <a:lstStyle/>
          <a:p>
            <a:r>
              <a:rPr lang="en-US" dirty="0" smtClean="0"/>
              <a:t>Acknowledgements</a:t>
            </a:r>
            <a:endParaRPr lang="en-US" dirty="0"/>
          </a:p>
        </p:txBody>
      </p:sp>
      <p:sp>
        <p:nvSpPr>
          <p:cNvPr id="3" name="Content Placeholder 2"/>
          <p:cNvSpPr>
            <a:spLocks noGrp="1"/>
          </p:cNvSpPr>
          <p:nvPr>
            <p:ph idx="1"/>
          </p:nvPr>
        </p:nvSpPr>
        <p:spPr>
          <a:xfrm>
            <a:off x="457200" y="1937334"/>
            <a:ext cx="8229600" cy="4188829"/>
          </a:xfrm>
        </p:spPr>
        <p:txBody>
          <a:bodyPr/>
          <a:lstStyle/>
          <a:p>
            <a:r>
              <a:rPr lang="en-US" dirty="0" smtClean="0"/>
              <a:t>Elizabeth (Cookie) Rose (</a:t>
            </a:r>
            <a:r>
              <a:rPr lang="en-US" dirty="0" err="1" smtClean="0"/>
              <a:t>Athabascan</a:t>
            </a:r>
            <a:r>
              <a:rPr lang="en-US" dirty="0" smtClean="0"/>
              <a:t>)</a:t>
            </a:r>
          </a:p>
          <a:p>
            <a:r>
              <a:rPr lang="en-US" dirty="0" smtClean="0"/>
              <a:t>Kathy Graves ( </a:t>
            </a:r>
            <a:r>
              <a:rPr lang="en-US" dirty="0" err="1" smtClean="0"/>
              <a:t>Sugpiaq</a:t>
            </a:r>
            <a:r>
              <a:rPr lang="en-US" dirty="0" smtClean="0"/>
              <a:t> –</a:t>
            </a:r>
            <a:r>
              <a:rPr lang="en-US" dirty="0" err="1" smtClean="0"/>
              <a:t>Athabascan</a:t>
            </a:r>
            <a:r>
              <a:rPr lang="en-US" dirty="0" smtClean="0"/>
              <a:t>)</a:t>
            </a:r>
          </a:p>
          <a:p>
            <a:r>
              <a:rPr lang="en-US" dirty="0" smtClean="0"/>
              <a:t>Harold </a:t>
            </a:r>
            <a:r>
              <a:rPr lang="en-US" dirty="0" err="1" smtClean="0"/>
              <a:t>Napolean</a:t>
            </a:r>
            <a:r>
              <a:rPr lang="en-US" dirty="0" smtClean="0"/>
              <a:t> (Yupik)</a:t>
            </a:r>
          </a:p>
          <a:p>
            <a:r>
              <a:rPr lang="en-US" dirty="0" smtClean="0"/>
              <a:t>Bea </a:t>
            </a:r>
            <a:r>
              <a:rPr lang="en-US" dirty="0" err="1" smtClean="0"/>
              <a:t>Shawanda</a:t>
            </a:r>
            <a:endParaRPr lang="en-US" dirty="0" smtClean="0"/>
          </a:p>
          <a:p>
            <a:r>
              <a:rPr lang="en-US" dirty="0" smtClean="0"/>
              <a:t>Stanford Geriatric Education Center (SGEC)</a:t>
            </a:r>
          </a:p>
          <a:p>
            <a:r>
              <a:rPr lang="en-US" dirty="0" smtClean="0"/>
              <a:t>Former Alaska Geriatric Education Center (AKGEC)</a:t>
            </a:r>
            <a:endParaRPr lang="en-US" dirty="0"/>
          </a:p>
        </p:txBody>
      </p:sp>
    </p:spTree>
    <p:extLst>
      <p:ext uri="{BB962C8B-B14F-4D97-AF65-F5344CB8AC3E}">
        <p14:creationId xmlns:p14="http://schemas.microsoft.com/office/powerpoint/2010/main" val="14953927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8209"/>
            <a:ext cx="8229600" cy="814005"/>
          </a:xfrm>
        </p:spPr>
        <p:txBody>
          <a:bodyPr/>
          <a:lstStyle/>
          <a:p>
            <a:r>
              <a:rPr lang="en-US" dirty="0" smtClean="0"/>
              <a:t>Contact Information</a:t>
            </a:r>
            <a:endParaRPr lang="en-US" dirty="0"/>
          </a:p>
        </p:txBody>
      </p:sp>
      <p:sp>
        <p:nvSpPr>
          <p:cNvPr id="3" name="Content Placeholder 2"/>
          <p:cNvSpPr>
            <a:spLocks noGrp="1"/>
          </p:cNvSpPr>
          <p:nvPr>
            <p:ph idx="1"/>
          </p:nvPr>
        </p:nvSpPr>
        <p:spPr>
          <a:xfrm>
            <a:off x="457200" y="1872214"/>
            <a:ext cx="8229600" cy="4253949"/>
          </a:xfrm>
        </p:spPr>
        <p:txBody>
          <a:bodyPr>
            <a:normAutofit lnSpcReduction="10000"/>
          </a:bodyPr>
          <a:lstStyle/>
          <a:p>
            <a:pPr marL="0" indent="0" algn="ctr">
              <a:buNone/>
              <a:defRPr/>
            </a:pPr>
            <a:r>
              <a:rPr lang="en-US" sz="2800" dirty="0"/>
              <a:t>Rosellen M. Rosich, Ph.D.</a:t>
            </a:r>
          </a:p>
          <a:p>
            <a:pPr marL="0" indent="0" algn="ctr">
              <a:buNone/>
              <a:defRPr/>
            </a:pPr>
            <a:r>
              <a:rPr lang="en-US" sz="2800" dirty="0"/>
              <a:t> Professor Emerita of </a:t>
            </a:r>
            <a:r>
              <a:rPr lang="en-US" sz="2800" dirty="0" smtClean="0"/>
              <a:t>Psychology,</a:t>
            </a:r>
          </a:p>
          <a:p>
            <a:pPr marL="0" indent="0" algn="ctr">
              <a:buNone/>
              <a:defRPr/>
            </a:pPr>
            <a:r>
              <a:rPr lang="en-US" sz="2800" dirty="0" smtClean="0"/>
              <a:t>PI-UAA School of Allied Health AK GILD (GWEP)</a:t>
            </a:r>
            <a:endParaRPr lang="en-US" sz="2800" dirty="0"/>
          </a:p>
          <a:p>
            <a:pPr marL="0" indent="0" algn="ctr">
              <a:buNone/>
              <a:defRPr/>
            </a:pPr>
            <a:r>
              <a:rPr lang="en-US" sz="2800" dirty="0"/>
              <a:t>University of Alaska </a:t>
            </a:r>
            <a:r>
              <a:rPr lang="en-US" sz="2800" dirty="0" smtClean="0"/>
              <a:t>Anchorage</a:t>
            </a:r>
          </a:p>
          <a:p>
            <a:pPr marL="0" indent="0" algn="ctr">
              <a:buNone/>
              <a:defRPr/>
            </a:pPr>
            <a:r>
              <a:rPr lang="en-US" sz="2800" dirty="0" smtClean="0"/>
              <a:t>3211 Providence Drive</a:t>
            </a:r>
          </a:p>
          <a:p>
            <a:pPr marL="0" indent="0" algn="ctr">
              <a:buNone/>
              <a:defRPr/>
            </a:pPr>
            <a:r>
              <a:rPr lang="en-US" sz="2800" dirty="0" smtClean="0"/>
              <a:t>Department of Psychology</a:t>
            </a:r>
            <a:endParaRPr lang="en-US" sz="2800" dirty="0"/>
          </a:p>
          <a:p>
            <a:pPr marL="0" indent="0" algn="ctr">
              <a:buNone/>
              <a:defRPr/>
            </a:pPr>
            <a:r>
              <a:rPr lang="en-US" sz="2800" dirty="0"/>
              <a:t>Anchorage, AK., </a:t>
            </a:r>
            <a:r>
              <a:rPr lang="en-US" sz="2800" dirty="0" smtClean="0"/>
              <a:t>99508</a:t>
            </a:r>
          </a:p>
          <a:p>
            <a:pPr marL="0" indent="0" algn="ctr">
              <a:buNone/>
              <a:defRPr/>
            </a:pPr>
            <a:r>
              <a:rPr lang="en-US" sz="2800" dirty="0" smtClean="0"/>
              <a:t>United States</a:t>
            </a:r>
          </a:p>
          <a:p>
            <a:pPr marL="0" indent="0" algn="ctr">
              <a:buNone/>
              <a:defRPr/>
            </a:pPr>
            <a:r>
              <a:rPr lang="en-US" sz="2800" dirty="0" smtClean="0"/>
              <a:t>E-mail: </a:t>
            </a:r>
            <a:r>
              <a:rPr lang="en-US" sz="2800" dirty="0" err="1" smtClean="0"/>
              <a:t>rmrosich@uaa.alaska.edu</a:t>
            </a:r>
            <a:endParaRPr lang="en-US" sz="2800" dirty="0"/>
          </a:p>
          <a:p>
            <a:endParaRPr lang="en-US" sz="2800" dirty="0"/>
          </a:p>
        </p:txBody>
      </p:sp>
    </p:spTree>
    <p:extLst>
      <p:ext uri="{BB962C8B-B14F-4D97-AF65-F5344CB8AC3E}">
        <p14:creationId xmlns:p14="http://schemas.microsoft.com/office/powerpoint/2010/main" val="1008756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62936"/>
            <a:ext cx="8229600" cy="1741972"/>
          </a:xfrm>
        </p:spPr>
        <p:txBody>
          <a:bodyPr/>
          <a:lstStyle/>
          <a:p>
            <a:r>
              <a:rPr lang="en-US" dirty="0" smtClean="0"/>
              <a:t>Thank you for your attendance!</a:t>
            </a:r>
            <a:br>
              <a:rPr lang="en-US" dirty="0" smtClean="0"/>
            </a:br>
            <a:r>
              <a:rPr lang="en-US" dirty="0" smtClean="0"/>
              <a:t>Enjoy the rest of the conference.</a:t>
            </a:r>
            <a:endParaRPr lang="en-US" dirty="0"/>
          </a:p>
        </p:txBody>
      </p:sp>
    </p:spTree>
    <p:extLst>
      <p:ext uri="{BB962C8B-B14F-4D97-AF65-F5344CB8AC3E}">
        <p14:creationId xmlns:p14="http://schemas.microsoft.com/office/powerpoint/2010/main" val="2230442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328"/>
            <a:ext cx="8229600" cy="586084"/>
          </a:xfrm>
        </p:spPr>
        <p:txBody>
          <a:bodyPr>
            <a:normAutofit fontScale="90000"/>
          </a:bodyPr>
          <a:lstStyle/>
          <a:p>
            <a:pPr algn="l"/>
            <a:r>
              <a:rPr lang="en-US" sz="4000" dirty="0" smtClean="0"/>
              <a:t>References</a:t>
            </a:r>
            <a:endParaRPr lang="en-US" sz="4000" dirty="0"/>
          </a:p>
        </p:txBody>
      </p:sp>
      <p:sp>
        <p:nvSpPr>
          <p:cNvPr id="3" name="Content Placeholder 2"/>
          <p:cNvSpPr>
            <a:spLocks noGrp="1"/>
          </p:cNvSpPr>
          <p:nvPr>
            <p:ph idx="1"/>
          </p:nvPr>
        </p:nvSpPr>
        <p:spPr>
          <a:xfrm>
            <a:off x="457200" y="1839653"/>
            <a:ext cx="8229600" cy="4286510"/>
          </a:xfrm>
        </p:spPr>
        <p:txBody>
          <a:bodyPr>
            <a:noAutofit/>
          </a:bodyPr>
          <a:lstStyle/>
          <a:p>
            <a:r>
              <a:rPr lang="en-US" sz="2400" dirty="0" smtClean="0"/>
              <a:t>Brave Heart, M. (2003). The historical trauma response among natives and its relationship with substance abuse: a Lakota illustration</a:t>
            </a:r>
            <a:r>
              <a:rPr lang="en-US" sz="2400" i="1" dirty="0" smtClean="0"/>
              <a:t>. Journal of Psychoactive Drugs, 35 (1), p. 7-13.</a:t>
            </a:r>
          </a:p>
          <a:p>
            <a:r>
              <a:rPr lang="en-US" sz="2400" dirty="0"/>
              <a:t>Injury Prevention Program and The AK Native </a:t>
            </a:r>
            <a:r>
              <a:rPr lang="en-US" sz="2400" dirty="0" err="1"/>
              <a:t>Epidemology</a:t>
            </a:r>
            <a:r>
              <a:rPr lang="en-US" sz="2400" dirty="0"/>
              <a:t> Center-AK Native Tribal Health Consortium (2008</a:t>
            </a:r>
            <a:r>
              <a:rPr lang="en-US" sz="2400" dirty="0" smtClean="0"/>
              <a:t>). </a:t>
            </a:r>
            <a:r>
              <a:rPr lang="en-US" sz="2400" i="1" dirty="0"/>
              <a:t>Alaska Native Injury, Atlas of Mortality and </a:t>
            </a:r>
            <a:r>
              <a:rPr lang="en-US" sz="2400" i="1" dirty="0" err="1" smtClean="0"/>
              <a:t>Mordibity</a:t>
            </a:r>
            <a:r>
              <a:rPr lang="en-US" sz="2400" i="1" dirty="0" smtClean="0"/>
              <a:t>.</a:t>
            </a:r>
            <a:r>
              <a:rPr lang="en-US" sz="2400" dirty="0"/>
              <a:t> </a:t>
            </a:r>
            <a:r>
              <a:rPr lang="en-US" sz="2400" dirty="0" smtClean="0"/>
              <a:t>Retrieved November from </a:t>
            </a:r>
            <a:r>
              <a:rPr lang="en-US" sz="2400" dirty="0">
                <a:hlinkClick r:id="rId2"/>
              </a:rPr>
              <a:t>http://</a:t>
            </a:r>
            <a:r>
              <a:rPr lang="en-US" sz="2400" dirty="0" err="1">
                <a:hlinkClick r:id="rId2"/>
              </a:rPr>
              <a:t>www.anthc.org</a:t>
            </a:r>
            <a:r>
              <a:rPr lang="en-US" sz="2400" dirty="0">
                <a:hlinkClick r:id="rId2"/>
              </a:rPr>
              <a:t>/</a:t>
            </a:r>
            <a:r>
              <a:rPr lang="en-US" sz="2400" dirty="0" err="1">
                <a:hlinkClick r:id="rId2"/>
              </a:rPr>
              <a:t>chs</a:t>
            </a:r>
            <a:r>
              <a:rPr lang="en-US" sz="2400" dirty="0">
                <a:hlinkClick r:id="rId2"/>
              </a:rPr>
              <a:t>/</a:t>
            </a:r>
            <a:r>
              <a:rPr lang="en-US" sz="2400" dirty="0" err="1">
                <a:hlinkClick r:id="rId2"/>
              </a:rPr>
              <a:t>wp</a:t>
            </a:r>
            <a:r>
              <a:rPr lang="en-US" sz="2400" dirty="0">
                <a:hlinkClick r:id="rId2"/>
              </a:rPr>
              <a:t>/</a:t>
            </a:r>
            <a:r>
              <a:rPr lang="en-US" sz="2400" dirty="0" err="1">
                <a:hlinkClick r:id="rId2"/>
              </a:rPr>
              <a:t>injprev</a:t>
            </a:r>
            <a:r>
              <a:rPr lang="en-US" sz="2400" dirty="0">
                <a:hlinkClick r:id="rId2"/>
              </a:rPr>
              <a:t>/upload/ANTHC-Injury-Atlas-2008.pdf</a:t>
            </a:r>
            <a:endParaRPr lang="en-US" sz="2400" dirty="0"/>
          </a:p>
          <a:p>
            <a:endParaRPr lang="en-US" sz="2400" dirty="0">
              <a:ea typeface="Osaka" charset="0"/>
              <a:cs typeface="Osaka" charset="0"/>
            </a:endParaRPr>
          </a:p>
          <a:p>
            <a:endParaRPr lang="en-US" sz="2400" dirty="0">
              <a:latin typeface="+mj-lt"/>
            </a:endParaRPr>
          </a:p>
        </p:txBody>
      </p:sp>
    </p:spTree>
    <p:extLst>
      <p:ext uri="{BB962C8B-B14F-4D97-AF65-F5344CB8AC3E}">
        <p14:creationId xmlns:p14="http://schemas.microsoft.com/office/powerpoint/2010/main" val="39112993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326"/>
            <a:ext cx="8229600" cy="846566"/>
          </a:xfrm>
        </p:spPr>
        <p:txBody>
          <a:bodyPr>
            <a:normAutofit/>
          </a:bodyPr>
          <a:lstStyle/>
          <a:p>
            <a:pPr algn="l"/>
            <a:r>
              <a:rPr lang="en-US" dirty="0" smtClean="0"/>
              <a:t>References (cont.)</a:t>
            </a:r>
            <a:endParaRPr lang="en-US" dirty="0"/>
          </a:p>
        </p:txBody>
      </p:sp>
      <p:sp>
        <p:nvSpPr>
          <p:cNvPr id="3" name="Content Placeholder 2"/>
          <p:cNvSpPr>
            <a:spLocks noGrp="1"/>
          </p:cNvSpPr>
          <p:nvPr>
            <p:ph idx="1"/>
          </p:nvPr>
        </p:nvSpPr>
        <p:spPr>
          <a:xfrm>
            <a:off x="457200" y="1562892"/>
            <a:ext cx="8229600" cy="4563271"/>
          </a:xfrm>
        </p:spPr>
        <p:txBody>
          <a:bodyPr>
            <a:noAutofit/>
          </a:bodyPr>
          <a:lstStyle/>
          <a:p>
            <a:r>
              <a:rPr lang="en-AU" sz="2400" dirty="0"/>
              <a:t>Graves, K. &amp;  Shavings , L.  (2004.). Our view of dignified aging. National Resource </a:t>
            </a:r>
            <a:r>
              <a:rPr lang="en-AU" sz="2400" dirty="0" err="1"/>
              <a:t>Center</a:t>
            </a:r>
            <a:r>
              <a:rPr lang="en-AU" sz="2400" dirty="0"/>
              <a:t> for American Indian, Alaska Native and Native Hawaiian Elders, </a:t>
            </a:r>
            <a:r>
              <a:rPr lang="en-AU" sz="2400" u="sng" dirty="0">
                <a:hlinkClick r:id="rId2"/>
              </a:rPr>
              <a:t>http://elders.uaa.alaska.edu/Publications/yr1_2qualitative.pdf</a:t>
            </a:r>
            <a:r>
              <a:rPr lang="en-AU" sz="2400" dirty="0"/>
              <a:t>.</a:t>
            </a:r>
            <a:endParaRPr lang="en-US" sz="2400" dirty="0"/>
          </a:p>
          <a:p>
            <a:r>
              <a:rPr lang="en-US" sz="2400" dirty="0" err="1" smtClean="0"/>
              <a:t>LaBella</a:t>
            </a:r>
            <a:r>
              <a:rPr lang="en-US" sz="2400" dirty="0" smtClean="0"/>
              <a:t>, J., Smith, S., Easley, C., &amp; Charles, G (2005). </a:t>
            </a:r>
            <a:r>
              <a:rPr lang="en-US" sz="2400" i="1" dirty="0" smtClean="0"/>
              <a:t>Boarding School: Historical Trauma among Alaska Native People</a:t>
            </a:r>
            <a:r>
              <a:rPr lang="en-US" sz="2400" dirty="0" smtClean="0"/>
              <a:t>. White paper by the National Resource Center for America Indian, Alaska Native, and Native Hawaiian Elders.</a:t>
            </a:r>
          </a:p>
          <a:p>
            <a:r>
              <a:rPr lang="en-US" sz="2400" dirty="0" err="1"/>
              <a:t>Napolean</a:t>
            </a:r>
            <a:r>
              <a:rPr lang="en-US" sz="2400" dirty="0"/>
              <a:t>, H. (1996) </a:t>
            </a:r>
            <a:r>
              <a:rPr lang="en-US" sz="2400" dirty="0" err="1"/>
              <a:t>Yuuyaraq</a:t>
            </a:r>
            <a:r>
              <a:rPr lang="en-US" sz="2400" dirty="0"/>
              <a:t>: </a:t>
            </a:r>
            <a:r>
              <a:rPr lang="en-US" sz="2400" i="1" dirty="0"/>
              <a:t>The way of the human being. (Ed.) Eric Madsen. Alaska Native Knowledge Network</a:t>
            </a:r>
            <a:r>
              <a:rPr lang="en-US" sz="2400" dirty="0"/>
              <a:t>, University of Chicago </a:t>
            </a:r>
            <a:r>
              <a:rPr lang="en-US" sz="2400" dirty="0" smtClean="0"/>
              <a:t>Press.</a:t>
            </a:r>
          </a:p>
        </p:txBody>
      </p:sp>
    </p:spTree>
    <p:extLst>
      <p:ext uri="{BB962C8B-B14F-4D97-AF65-F5344CB8AC3E}">
        <p14:creationId xmlns:p14="http://schemas.microsoft.com/office/powerpoint/2010/main" val="5492793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5887"/>
            <a:ext cx="8229600" cy="879127"/>
          </a:xfrm>
        </p:spPr>
        <p:txBody>
          <a:bodyPr>
            <a:normAutofit/>
          </a:bodyPr>
          <a:lstStyle/>
          <a:p>
            <a:pPr algn="l"/>
            <a:r>
              <a:rPr lang="en-US" sz="4000" dirty="0" smtClean="0"/>
              <a:t>References (Cont.)</a:t>
            </a:r>
            <a:endParaRPr lang="en-US" sz="4000" dirty="0"/>
          </a:p>
        </p:txBody>
      </p:sp>
      <p:sp>
        <p:nvSpPr>
          <p:cNvPr id="3" name="Content Placeholder 2"/>
          <p:cNvSpPr>
            <a:spLocks noGrp="1"/>
          </p:cNvSpPr>
          <p:nvPr>
            <p:ph idx="1"/>
          </p:nvPr>
        </p:nvSpPr>
        <p:spPr>
          <a:xfrm>
            <a:off x="457200" y="2035014"/>
            <a:ext cx="8229600" cy="4091149"/>
          </a:xfrm>
        </p:spPr>
        <p:txBody>
          <a:bodyPr>
            <a:normAutofit/>
          </a:bodyPr>
          <a:lstStyle/>
          <a:p>
            <a:r>
              <a:rPr lang="en-US" sz="2400" dirty="0"/>
              <a:t>McBride &amp; Rosich, (2013) </a:t>
            </a:r>
            <a:r>
              <a:rPr lang="en-US" sz="2400" dirty="0">
                <a:solidFill>
                  <a:prstClr val="black"/>
                </a:solidFill>
                <a:cs typeface="Arial" pitchFamily="34" charset="0"/>
              </a:rPr>
              <a:t>Cohort Analysis  and Life-Span Stages Linkage With Avatar-Case Study, AGHE &amp; Diversity Rx conferences.</a:t>
            </a:r>
            <a:endParaRPr lang="en-US" sz="2400" dirty="0">
              <a:ea typeface="Osaka" charset="0"/>
              <a:cs typeface="Osaka" charset="0"/>
            </a:endParaRPr>
          </a:p>
          <a:p>
            <a:r>
              <a:rPr lang="en-US" sz="2400" dirty="0" smtClean="0">
                <a:ea typeface="Osaka" charset="0"/>
                <a:cs typeface="Osaka" charset="0"/>
              </a:rPr>
              <a:t>Rosich</a:t>
            </a:r>
            <a:r>
              <a:rPr lang="en-US" sz="2400" dirty="0">
                <a:ea typeface="Osaka" charset="0"/>
                <a:cs typeface="Osaka" charset="0"/>
              </a:rPr>
              <a:t>, R. M. &amp; Rose, E. (2006). ELLAM IINGA, </a:t>
            </a:r>
            <a:r>
              <a:rPr lang="en-US" sz="2400" i="1" dirty="0">
                <a:ea typeface="Osaka" charset="0"/>
                <a:cs typeface="Osaka" charset="0"/>
              </a:rPr>
              <a:t>The eye of awareness: Alaska Native elders healing and strengthening communities</a:t>
            </a:r>
            <a:r>
              <a:rPr lang="en-US" sz="2400" dirty="0">
                <a:ea typeface="Osaka" charset="0"/>
                <a:cs typeface="Osaka" charset="0"/>
              </a:rPr>
              <a:t>. Presentation at 2006 Joint Conference of The National</a:t>
            </a:r>
            <a:r>
              <a:rPr lang="en-US" sz="2400" i="1" dirty="0">
                <a:ea typeface="Osaka" charset="0"/>
                <a:cs typeface="Osaka" charset="0"/>
              </a:rPr>
              <a:t> </a:t>
            </a:r>
            <a:r>
              <a:rPr lang="en-US" sz="2400" dirty="0">
                <a:ea typeface="Osaka" charset="0"/>
                <a:cs typeface="Osaka" charset="0"/>
              </a:rPr>
              <a:t>Council on the Aging and the American Society on Aging, Anaheim, CA., March. </a:t>
            </a:r>
          </a:p>
          <a:p>
            <a:endParaRPr lang="en-US" sz="2400" dirty="0"/>
          </a:p>
        </p:txBody>
      </p:sp>
    </p:spTree>
    <p:extLst>
      <p:ext uri="{BB962C8B-B14F-4D97-AF65-F5344CB8AC3E}">
        <p14:creationId xmlns:p14="http://schemas.microsoft.com/office/powerpoint/2010/main" val="30479622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0768"/>
            <a:ext cx="8229600" cy="960526"/>
          </a:xfrm>
        </p:spPr>
        <p:txBody>
          <a:bodyPr>
            <a:normAutofit/>
          </a:bodyPr>
          <a:lstStyle/>
          <a:p>
            <a:pPr algn="l"/>
            <a:r>
              <a:rPr lang="en-US" sz="4000" dirty="0" smtClean="0"/>
              <a:t>References (cont.)</a:t>
            </a:r>
            <a:endParaRPr lang="en-US" sz="4000" dirty="0"/>
          </a:p>
        </p:txBody>
      </p:sp>
      <p:sp>
        <p:nvSpPr>
          <p:cNvPr id="3" name="Content Placeholder 2"/>
          <p:cNvSpPr>
            <a:spLocks noGrp="1"/>
          </p:cNvSpPr>
          <p:nvPr>
            <p:ph idx="1"/>
          </p:nvPr>
        </p:nvSpPr>
        <p:spPr>
          <a:xfrm>
            <a:off x="457200" y="2051294"/>
            <a:ext cx="8229600" cy="4074869"/>
          </a:xfrm>
        </p:spPr>
        <p:txBody>
          <a:bodyPr>
            <a:normAutofit/>
          </a:bodyPr>
          <a:lstStyle/>
          <a:p>
            <a:r>
              <a:rPr lang="en-US" sz="2400" dirty="0">
                <a:ea typeface="Osaka" charset="0"/>
                <a:cs typeface="Osaka" charset="0"/>
              </a:rPr>
              <a:t>Yeo, G., M. McBride, </a:t>
            </a:r>
            <a:r>
              <a:rPr lang="en-US" sz="2400" dirty="0" err="1">
                <a:ea typeface="Osaka" charset="0"/>
                <a:cs typeface="Osaka" charset="0"/>
              </a:rPr>
              <a:t>Hikoyeda</a:t>
            </a:r>
            <a:r>
              <a:rPr lang="en-US" sz="2400" dirty="0">
                <a:ea typeface="Osaka" charset="0"/>
                <a:cs typeface="Osaka" charset="0"/>
              </a:rPr>
              <a:t>, N., Edwards, M. </a:t>
            </a:r>
            <a:r>
              <a:rPr lang="en-US" sz="2400" dirty="0" err="1">
                <a:ea typeface="Osaka" charset="0"/>
                <a:cs typeface="Osaka" charset="0"/>
              </a:rPr>
              <a:t>Soo</a:t>
            </a:r>
            <a:r>
              <a:rPr lang="en-US" sz="2400" dirty="0">
                <a:ea typeface="Osaka" charset="0"/>
                <a:cs typeface="Osaka" charset="0"/>
              </a:rPr>
              <a:t>-Young, L., &amp; Hendrix, L. (1998) </a:t>
            </a:r>
            <a:r>
              <a:rPr lang="en-US" sz="2400" i="1" dirty="0">
                <a:ea typeface="Osaka" charset="0"/>
                <a:cs typeface="Osaka" charset="0"/>
              </a:rPr>
              <a:t>Cohort analysis as a tool in </a:t>
            </a:r>
            <a:r>
              <a:rPr lang="en-US" sz="2400" i="1" dirty="0" err="1">
                <a:ea typeface="Osaka" charset="0"/>
                <a:cs typeface="Osaka" charset="0"/>
              </a:rPr>
              <a:t>ethnogeriatrics</a:t>
            </a:r>
            <a:r>
              <a:rPr lang="en-US" sz="2400" i="1" dirty="0">
                <a:ea typeface="Osaka" charset="0"/>
                <a:cs typeface="Osaka" charset="0"/>
              </a:rPr>
              <a:t>: Historical profiles of elders from eight ethnic populations in the U.S</a:t>
            </a:r>
            <a:r>
              <a:rPr lang="en-US" sz="2400" dirty="0">
                <a:ea typeface="Osaka" charset="0"/>
                <a:cs typeface="Osaka" charset="0"/>
              </a:rPr>
              <a:t>. (Working Paper Series No. 12, 2nd ed.) Palo Alto, CA: Stanford Geriatric Education Center, Stanford University</a:t>
            </a:r>
          </a:p>
          <a:p>
            <a:endParaRPr lang="en-US" sz="2400" dirty="0"/>
          </a:p>
        </p:txBody>
      </p:sp>
    </p:spTree>
    <p:extLst>
      <p:ext uri="{BB962C8B-B14F-4D97-AF65-F5344CB8AC3E}">
        <p14:creationId xmlns:p14="http://schemas.microsoft.com/office/powerpoint/2010/main" val="18073520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3570"/>
            <a:ext cx="8229600" cy="748886"/>
          </a:xfrm>
        </p:spPr>
        <p:txBody>
          <a:bodyPr>
            <a:normAutofit fontScale="90000"/>
          </a:bodyPr>
          <a:lstStyle/>
          <a:p>
            <a:r>
              <a:rPr lang="en-US" dirty="0" smtClean="0"/>
              <a:t>Web Resources: Maps</a:t>
            </a:r>
            <a:endParaRPr lang="en-US" dirty="0"/>
          </a:p>
        </p:txBody>
      </p:sp>
      <p:sp>
        <p:nvSpPr>
          <p:cNvPr id="3" name="Content Placeholder 2"/>
          <p:cNvSpPr>
            <a:spLocks noGrp="1"/>
          </p:cNvSpPr>
          <p:nvPr>
            <p:ph idx="1"/>
          </p:nvPr>
        </p:nvSpPr>
        <p:spPr>
          <a:xfrm>
            <a:off x="457200" y="2132696"/>
            <a:ext cx="8229600" cy="3993467"/>
          </a:xfrm>
        </p:spPr>
        <p:txBody>
          <a:bodyPr/>
          <a:lstStyle/>
          <a:p>
            <a:r>
              <a:rPr lang="en-US" sz="2000" dirty="0" smtClean="0"/>
              <a:t>How Big is Alaska </a:t>
            </a:r>
            <a:r>
              <a:rPr lang="en-US" sz="2000" dirty="0" err="1" smtClean="0"/>
              <a:t>Anway-www.Matadomework.com</a:t>
            </a:r>
            <a:r>
              <a:rPr lang="en-US" sz="2000" dirty="0"/>
              <a:t>/trips/just-how-big-is-</a:t>
            </a:r>
            <a:r>
              <a:rPr lang="en-US" sz="2000" dirty="0" err="1"/>
              <a:t>alaska</a:t>
            </a:r>
            <a:r>
              <a:rPr lang="en-US" sz="2000" dirty="0"/>
              <a:t>-</a:t>
            </a:r>
            <a:r>
              <a:rPr lang="en-US" sz="2000" dirty="0" err="1" smtClean="0"/>
              <a:t>anway</a:t>
            </a:r>
            <a:endParaRPr lang="en-US" sz="2000" dirty="0" smtClean="0"/>
          </a:p>
          <a:p>
            <a:r>
              <a:rPr lang="en-US" sz="2000" dirty="0" smtClean="0"/>
              <a:t>Physical Geography-</a:t>
            </a:r>
            <a:r>
              <a:rPr lang="en-US" sz="2000" dirty="0"/>
              <a:t>http://</a:t>
            </a:r>
            <a:r>
              <a:rPr lang="en-US" sz="2000" dirty="0" err="1"/>
              <a:t>www.geoatlas.com</a:t>
            </a:r>
            <a:r>
              <a:rPr lang="en-US" sz="2000" dirty="0"/>
              <a:t>/medias/maps/US%20states/</a:t>
            </a:r>
            <a:r>
              <a:rPr lang="en-US" sz="2000" dirty="0" err="1"/>
              <a:t>alaska</a:t>
            </a:r>
            <a:r>
              <a:rPr lang="en-US" sz="2000" dirty="0"/>
              <a:t>/al68598e7/</a:t>
            </a:r>
            <a:r>
              <a:rPr lang="en-US" sz="2000" dirty="0" err="1" smtClean="0"/>
              <a:t>alaska_phy.jpg</a:t>
            </a:r>
            <a:endParaRPr lang="en-US" sz="2000" dirty="0" smtClean="0"/>
          </a:p>
          <a:p>
            <a:r>
              <a:rPr lang="en-US" sz="2000" dirty="0" smtClean="0"/>
              <a:t>Alaska Native people and their languages-</a:t>
            </a:r>
            <a:r>
              <a:rPr lang="en-US" sz="2000" dirty="0"/>
              <a:t>http://</a:t>
            </a:r>
            <a:r>
              <a:rPr lang="en-US" sz="2000" dirty="0" err="1"/>
              <a:t>www.ankn.uaf.edu</a:t>
            </a:r>
            <a:r>
              <a:rPr lang="en-US" sz="2000" dirty="0"/>
              <a:t>/</a:t>
            </a:r>
            <a:r>
              <a:rPr lang="en-US" sz="2000" dirty="0" err="1"/>
              <a:t>npe</a:t>
            </a:r>
            <a:r>
              <a:rPr lang="en-US" sz="2000" dirty="0"/>
              <a:t>/images/</a:t>
            </a:r>
            <a:r>
              <a:rPr lang="en-US" sz="2000" dirty="0" err="1"/>
              <a:t>ANLmap.gif</a:t>
            </a:r>
            <a:endParaRPr lang="en-US" sz="2000" dirty="0"/>
          </a:p>
          <a:p>
            <a:endParaRPr lang="en-US" sz="2000" dirty="0"/>
          </a:p>
          <a:p>
            <a:endParaRPr lang="en-US" sz="2000" dirty="0"/>
          </a:p>
          <a:p>
            <a:endParaRPr lang="en-US" dirty="0"/>
          </a:p>
        </p:txBody>
      </p:sp>
    </p:spTree>
    <p:extLst>
      <p:ext uri="{BB962C8B-B14F-4D97-AF65-F5344CB8AC3E}">
        <p14:creationId xmlns:p14="http://schemas.microsoft.com/office/powerpoint/2010/main" val="15262268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7576"/>
            <a:ext cx="8229600" cy="4058588"/>
          </a:xfrm>
        </p:spPr>
        <p:txBody>
          <a:bodyPr>
            <a:normAutofit fontScale="85000" lnSpcReduction="10000"/>
          </a:bodyPr>
          <a:lstStyle/>
          <a:p>
            <a:r>
              <a:rPr lang="en-US" dirty="0" smtClean="0"/>
              <a:t>Identify several geographical factors that may impact accessibility of health care by Alaska Native Peoples</a:t>
            </a:r>
          </a:p>
          <a:p>
            <a:r>
              <a:rPr lang="en-US" dirty="0" smtClean="0"/>
              <a:t>Distinguish </a:t>
            </a:r>
            <a:r>
              <a:rPr lang="en-US" b="1" dirty="0" smtClean="0"/>
              <a:t>E</a:t>
            </a:r>
            <a:r>
              <a:rPr lang="en-US" dirty="0" smtClean="0"/>
              <a:t>lder from </a:t>
            </a:r>
            <a:r>
              <a:rPr lang="en-US" b="1" dirty="0" smtClean="0"/>
              <a:t>e</a:t>
            </a:r>
            <a:r>
              <a:rPr lang="en-US" dirty="0" smtClean="0"/>
              <a:t>lder and what that means for functioning within Alaska Native culture</a:t>
            </a:r>
          </a:p>
          <a:p>
            <a:r>
              <a:rPr lang="en-US" dirty="0" smtClean="0"/>
              <a:t>Name two historical events that have greatly impacted Alaska Native People and their health care belief system</a:t>
            </a:r>
          </a:p>
          <a:p>
            <a:pPr marL="0" indent="0">
              <a:buNone/>
            </a:pPr>
            <a:r>
              <a:rPr lang="en-US" dirty="0" smtClean="0"/>
              <a:t> </a:t>
            </a:r>
          </a:p>
          <a:p>
            <a:pPr marL="0" indent="0">
              <a:buNone/>
            </a:pPr>
            <a:r>
              <a:rPr lang="en-US" dirty="0" smtClean="0"/>
              <a:t> </a:t>
            </a:r>
            <a:endParaRPr lang="en-US" dirty="0"/>
          </a:p>
        </p:txBody>
      </p:sp>
      <p:sp>
        <p:nvSpPr>
          <p:cNvPr id="4" name="Title 3"/>
          <p:cNvSpPr>
            <a:spLocks noGrp="1"/>
          </p:cNvSpPr>
          <p:nvPr>
            <p:ph type="title"/>
          </p:nvPr>
        </p:nvSpPr>
        <p:spPr>
          <a:xfrm>
            <a:off x="457200" y="1123329"/>
            <a:ext cx="8229600" cy="765165"/>
          </a:xfrm>
        </p:spPr>
        <p:txBody>
          <a:bodyPr>
            <a:normAutofit fontScale="90000"/>
          </a:bodyPr>
          <a:lstStyle/>
          <a:p>
            <a:pPr algn="l"/>
            <a:r>
              <a:rPr lang="en-US" sz="4000" dirty="0" smtClean="0"/>
              <a:t>Learning Objectives</a:t>
            </a:r>
            <a:br>
              <a:rPr lang="en-US" sz="4000" dirty="0" smtClean="0"/>
            </a:br>
            <a:r>
              <a:rPr lang="en-US" sz="2200" dirty="0" smtClean="0"/>
              <a:t>After attending this session participants will be able to</a:t>
            </a:r>
            <a:endParaRPr lang="en-US" sz="2200" dirty="0"/>
          </a:p>
        </p:txBody>
      </p:sp>
    </p:spTree>
    <p:extLst>
      <p:ext uri="{BB962C8B-B14F-4D97-AF65-F5344CB8AC3E}">
        <p14:creationId xmlns:p14="http://schemas.microsoft.com/office/powerpoint/2010/main" val="32458249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472"/>
            <a:ext cx="8229600" cy="490728"/>
          </a:xfrm>
        </p:spPr>
        <p:txBody>
          <a:bodyPr>
            <a:noAutofit/>
          </a:bodyPr>
          <a:lstStyle/>
          <a:p>
            <a:pPr algn="l"/>
            <a:r>
              <a:rPr lang="en-US" sz="3600" dirty="0" smtClean="0"/>
              <a:t>Where are you from ?</a:t>
            </a:r>
            <a:endParaRPr lang="en-US" sz="3600" dirty="0"/>
          </a:p>
        </p:txBody>
      </p:sp>
      <p:sp>
        <p:nvSpPr>
          <p:cNvPr id="3" name="Content Placeholder 2"/>
          <p:cNvSpPr>
            <a:spLocks noGrp="1"/>
          </p:cNvSpPr>
          <p:nvPr>
            <p:ph idx="1"/>
          </p:nvPr>
        </p:nvSpPr>
        <p:spPr/>
        <p:txBody>
          <a:bodyPr>
            <a:normAutofit/>
          </a:bodyPr>
          <a:lstStyle/>
          <a:p>
            <a:r>
              <a:rPr lang="en-US" dirty="0" smtClean="0"/>
              <a:t>Born and raised in Cleveland, OH, US</a:t>
            </a:r>
          </a:p>
          <a:p>
            <a:r>
              <a:rPr lang="en-US" dirty="0" smtClean="0"/>
              <a:t>Ethnic background is not all European  (Croatian/German/Scandinavian, Italian/Greek, British/Irish, Middle Eastern, Oceanic)</a:t>
            </a:r>
          </a:p>
          <a:p>
            <a:r>
              <a:rPr lang="en-US" dirty="0" smtClean="0"/>
              <a:t>Daughter of Peter Rosich and Margaret </a:t>
            </a:r>
            <a:r>
              <a:rPr lang="en-US" dirty="0" err="1" smtClean="0"/>
              <a:t>Caprett</a:t>
            </a:r>
            <a:r>
              <a:rPr lang="en-US" dirty="0" smtClean="0"/>
              <a:t>(a)</a:t>
            </a:r>
          </a:p>
          <a:p>
            <a:r>
              <a:rPr lang="en-US" dirty="0" err="1" smtClean="0"/>
              <a:t>Grandaughter</a:t>
            </a:r>
            <a:r>
              <a:rPr lang="en-US" dirty="0" smtClean="0"/>
              <a:t> of John/Helen Rosich (Rosic’) and Alberto </a:t>
            </a:r>
            <a:r>
              <a:rPr lang="en-US" dirty="0" err="1" smtClean="0"/>
              <a:t>Caprett</a:t>
            </a:r>
            <a:r>
              <a:rPr lang="en-US" dirty="0" smtClean="0"/>
              <a:t>(a)/Rosa Gentile </a:t>
            </a:r>
            <a:endParaRPr lang="en-US" dirty="0"/>
          </a:p>
        </p:txBody>
      </p:sp>
    </p:spTree>
    <p:extLst>
      <p:ext uri="{BB962C8B-B14F-4D97-AF65-F5344CB8AC3E}">
        <p14:creationId xmlns:p14="http://schemas.microsoft.com/office/powerpoint/2010/main" val="29911552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087"/>
            <a:ext cx="8229600" cy="781446"/>
          </a:xfrm>
        </p:spPr>
        <p:txBody>
          <a:bodyPr>
            <a:normAutofit/>
          </a:bodyPr>
          <a:lstStyle/>
          <a:p>
            <a:r>
              <a:rPr lang="en-US" sz="4000" dirty="0" smtClean="0"/>
              <a:t>Significance &amp; Background</a:t>
            </a:r>
            <a:endParaRPr lang="en-US" sz="4000" dirty="0"/>
          </a:p>
        </p:txBody>
      </p:sp>
      <p:sp>
        <p:nvSpPr>
          <p:cNvPr id="3" name="Content Placeholder 2"/>
          <p:cNvSpPr>
            <a:spLocks noGrp="1"/>
          </p:cNvSpPr>
          <p:nvPr>
            <p:ph idx="1"/>
          </p:nvPr>
        </p:nvSpPr>
        <p:spPr>
          <a:xfrm>
            <a:off x="457200" y="1953614"/>
            <a:ext cx="8229600" cy="4172550"/>
          </a:xfrm>
        </p:spPr>
        <p:txBody>
          <a:bodyPr>
            <a:normAutofit fontScale="85000" lnSpcReduction="20000"/>
          </a:bodyPr>
          <a:lstStyle/>
          <a:p>
            <a:r>
              <a:rPr lang="en-US" dirty="0" smtClean="0"/>
              <a:t>Paucity of information on aging in Circumpolar North nor among Native Peoples of Alaska</a:t>
            </a:r>
          </a:p>
          <a:p>
            <a:r>
              <a:rPr lang="en-US" dirty="0" smtClean="0"/>
              <a:t>To understand the environmental context in which Alaska Native People age one must familiarize themselves with the geography of AK as well as socio-historical and cultural factors impacting the indigenous peoples of the state</a:t>
            </a:r>
          </a:p>
          <a:p>
            <a:r>
              <a:rPr lang="en-US" dirty="0" smtClean="0"/>
              <a:t>This presentation provides an overview of the context of Alaska and historical factors which have impacted Alaska Native Elders and their health care belief systems</a:t>
            </a:r>
            <a:endParaRPr lang="en-US" dirty="0"/>
          </a:p>
        </p:txBody>
      </p:sp>
    </p:spTree>
    <p:extLst>
      <p:ext uri="{BB962C8B-B14F-4D97-AF65-F5344CB8AC3E}">
        <p14:creationId xmlns:p14="http://schemas.microsoft.com/office/powerpoint/2010/main" val="12748511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20430"/>
            <a:ext cx="8229600" cy="1143000"/>
          </a:xfrm>
        </p:spPr>
        <p:txBody>
          <a:bodyPr>
            <a:normAutofit fontScale="90000"/>
          </a:bodyPr>
          <a:lstStyle/>
          <a:p>
            <a:r>
              <a:rPr lang="en-US" dirty="0" smtClean="0"/>
              <a:t>Alaska Geographical Context &amp; Demographics</a:t>
            </a:r>
            <a:endParaRPr lang="en-US" dirty="0"/>
          </a:p>
        </p:txBody>
      </p:sp>
    </p:spTree>
    <p:extLst>
      <p:ext uri="{BB962C8B-B14F-4D97-AF65-F5344CB8AC3E}">
        <p14:creationId xmlns:p14="http://schemas.microsoft.com/office/powerpoint/2010/main" val="28968083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6032" y="1024128"/>
            <a:ext cx="8430768" cy="792480"/>
          </a:xfrm>
        </p:spPr>
        <p:txBody>
          <a:bodyPr>
            <a:normAutofit/>
          </a:bodyPr>
          <a:lstStyle/>
          <a:p>
            <a:pPr algn="l"/>
            <a:r>
              <a:rPr lang="en-US" sz="3200" dirty="0" smtClean="0"/>
              <a:t>How Big is Alaska? Comparison to US</a:t>
            </a:r>
            <a:endParaRPr lang="en-US" sz="32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7200" y="1816608"/>
            <a:ext cx="8442960" cy="3913632"/>
          </a:xfrm>
        </p:spPr>
      </p:pic>
      <p:sp>
        <p:nvSpPr>
          <p:cNvPr id="9" name="Footer Placeholder 8"/>
          <p:cNvSpPr>
            <a:spLocks noGrp="1"/>
          </p:cNvSpPr>
          <p:nvPr>
            <p:ph type="ftr" sz="quarter" idx="11"/>
          </p:nvPr>
        </p:nvSpPr>
        <p:spPr>
          <a:xfrm>
            <a:off x="2331720" y="5876546"/>
            <a:ext cx="4568952" cy="243838"/>
          </a:xfrm>
        </p:spPr>
        <p:txBody>
          <a:bodyPr/>
          <a:lstStyle/>
          <a:p>
            <a:r>
              <a:rPr lang="en-US" dirty="0" smtClean="0"/>
              <a:t>www.Matadomework.com/trips/just-how-big-is-alaska-anway</a:t>
            </a:r>
            <a:endParaRPr lang="en-US" dirty="0"/>
          </a:p>
        </p:txBody>
      </p:sp>
    </p:spTree>
    <p:extLst>
      <p:ext uri="{BB962C8B-B14F-4D97-AF65-F5344CB8AC3E}">
        <p14:creationId xmlns:p14="http://schemas.microsoft.com/office/powerpoint/2010/main" val="27321762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865632"/>
            <a:ext cx="8656320" cy="792480"/>
          </a:xfrm>
        </p:spPr>
        <p:txBody>
          <a:bodyPr>
            <a:normAutofit/>
          </a:bodyPr>
          <a:lstStyle/>
          <a:p>
            <a:pPr algn="l"/>
            <a:r>
              <a:rPr lang="en-US" sz="4000" dirty="0" smtClean="0"/>
              <a:t>Physical Geography</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960882" y="1871218"/>
            <a:ext cx="8656320" cy="4169665"/>
          </a:xfrm>
        </p:spPr>
      </p:pic>
      <p:sp>
        <p:nvSpPr>
          <p:cNvPr id="5" name="Footer Placeholder 4"/>
          <p:cNvSpPr>
            <a:spLocks noGrp="1"/>
          </p:cNvSpPr>
          <p:nvPr>
            <p:ph type="ftr" sz="quarter" idx="11"/>
          </p:nvPr>
        </p:nvSpPr>
        <p:spPr>
          <a:xfrm>
            <a:off x="1341120" y="5864353"/>
            <a:ext cx="6473952" cy="256031"/>
          </a:xfrm>
        </p:spPr>
        <p:txBody>
          <a:bodyPr/>
          <a:lstStyle/>
          <a:p>
            <a:r>
              <a:rPr lang="en-US" dirty="0" smtClean="0"/>
              <a:t>http://</a:t>
            </a:r>
            <a:r>
              <a:rPr lang="en-US" dirty="0" err="1" smtClean="0"/>
              <a:t>www.geoatlas.com</a:t>
            </a:r>
            <a:r>
              <a:rPr lang="en-US" dirty="0" smtClean="0"/>
              <a:t>/medias/maps/US%20states/</a:t>
            </a:r>
            <a:r>
              <a:rPr lang="en-US" dirty="0" err="1" smtClean="0"/>
              <a:t>alaska</a:t>
            </a:r>
            <a:r>
              <a:rPr lang="en-US" dirty="0" smtClean="0"/>
              <a:t>/al68598e7/</a:t>
            </a:r>
            <a:r>
              <a:rPr lang="en-US" dirty="0" err="1" smtClean="0"/>
              <a:t>alaska_phy.jpg</a:t>
            </a:r>
            <a:endParaRPr lang="en-US" dirty="0"/>
          </a:p>
        </p:txBody>
      </p:sp>
    </p:spTree>
    <p:extLst>
      <p:ext uri="{BB962C8B-B14F-4D97-AF65-F5344CB8AC3E}">
        <p14:creationId xmlns:p14="http://schemas.microsoft.com/office/powerpoint/2010/main" val="39926504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90016"/>
            <a:ext cx="5199888" cy="1036320"/>
          </a:xfrm>
        </p:spPr>
        <p:txBody>
          <a:bodyPr>
            <a:normAutofit/>
          </a:bodyPr>
          <a:lstStyle/>
          <a:p>
            <a:r>
              <a:rPr lang="en-US" sz="4000" dirty="0" smtClean="0"/>
              <a:t>Overall Demographics</a:t>
            </a:r>
            <a:endParaRPr lang="en-US" sz="4000" dirty="0"/>
          </a:p>
        </p:txBody>
      </p:sp>
      <p:sp>
        <p:nvSpPr>
          <p:cNvPr id="4" name="Content Placeholder 3"/>
          <p:cNvSpPr>
            <a:spLocks noGrp="1"/>
          </p:cNvSpPr>
          <p:nvPr>
            <p:ph idx="1"/>
          </p:nvPr>
        </p:nvSpPr>
        <p:spPr>
          <a:xfrm>
            <a:off x="457200" y="1926336"/>
            <a:ext cx="8229600" cy="4199827"/>
          </a:xfrm>
        </p:spPr>
        <p:txBody>
          <a:bodyPr>
            <a:normAutofit/>
          </a:bodyPr>
          <a:lstStyle/>
          <a:p>
            <a:r>
              <a:rPr lang="en-US" dirty="0" smtClean="0"/>
              <a:t>Last Frontier is home to 736,732 residents according to the 2014 U.S. Census Bureau</a:t>
            </a:r>
          </a:p>
          <a:p>
            <a:r>
              <a:rPr lang="en-US" dirty="0" smtClean="0"/>
              <a:t>Average population density consists of 1.2 people per square mile (overall U.S. is 89.5)</a:t>
            </a:r>
          </a:p>
          <a:p>
            <a:r>
              <a:rPr lang="en-US" dirty="0" smtClean="0"/>
              <a:t>Alaska Natives/American Indians constitute 19% of population (one of six residents self-identifies as Alaska Native or in combination with another race)*</a:t>
            </a:r>
          </a:p>
        </p:txBody>
      </p:sp>
    </p:spTree>
    <p:extLst>
      <p:ext uri="{BB962C8B-B14F-4D97-AF65-F5344CB8AC3E}">
        <p14:creationId xmlns:p14="http://schemas.microsoft.com/office/powerpoint/2010/main" val="32804469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3564</Words>
  <Application>Microsoft Macintosh PowerPoint</Application>
  <PresentationFormat>On-screen Show (4:3)</PresentationFormat>
  <Paragraphs>278</Paragraphs>
  <Slides>29</Slides>
  <Notes>15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Learning Objectives After attending this session participants will be able to</vt:lpstr>
      <vt:lpstr>Where are you from ?</vt:lpstr>
      <vt:lpstr>Significance &amp; Background</vt:lpstr>
      <vt:lpstr>Alaska Geographical Context &amp; Demographics</vt:lpstr>
      <vt:lpstr>How Big is Alaska? Comparison to US</vt:lpstr>
      <vt:lpstr>Physical Geography</vt:lpstr>
      <vt:lpstr>Overall Demographics</vt:lpstr>
      <vt:lpstr>Truncated Age Distribution</vt:lpstr>
      <vt:lpstr>Alaska Native Elder Demographics</vt:lpstr>
      <vt:lpstr>Health Stats</vt:lpstr>
      <vt:lpstr> Alaska Native People and Their Languages </vt:lpstr>
      <vt:lpstr>Historical Context and Alaska Natives: The Cohort Analysis Method</vt:lpstr>
      <vt:lpstr>Cohort Analysis as a Tool in Ethnogeriatrics</vt:lpstr>
      <vt:lpstr>Decade Value Development Chart: AK Natives</vt:lpstr>
      <vt:lpstr>Decade Value Development Chart: AK Natives</vt:lpstr>
      <vt:lpstr>Major Historic Events  That Have  Influenced  Alaska’s Native  People</vt:lpstr>
      <vt:lpstr>        Historical Trauma</vt:lpstr>
      <vt:lpstr>A Model For Understanding  Cultural Group Identity and Behavior Patterns</vt:lpstr>
      <vt:lpstr>  Role of Native Elders “Reclaiming the role of the Elder”</vt:lpstr>
      <vt:lpstr>Acknowledgements</vt:lpstr>
      <vt:lpstr>Contact Information</vt:lpstr>
      <vt:lpstr>Thank you for your attendance! Enjoy the rest of the conference.</vt:lpstr>
      <vt:lpstr>References</vt:lpstr>
      <vt:lpstr>References (cont.)</vt:lpstr>
      <vt:lpstr>References (Cont.)</vt:lpstr>
      <vt:lpstr>References (cont.)</vt:lpstr>
      <vt:lpstr>Web Resources: Maps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guyre</dc:creator>
  <cp:lastModifiedBy>Rosellen Rosich</cp:lastModifiedBy>
  <cp:revision>113</cp:revision>
  <dcterms:created xsi:type="dcterms:W3CDTF">2015-05-21T20:57:34Z</dcterms:created>
  <dcterms:modified xsi:type="dcterms:W3CDTF">2015-11-20T21:10:43Z</dcterms:modified>
</cp:coreProperties>
</file>